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2"/>
  </p:notesMasterIdLst>
  <p:sldIdLst>
    <p:sldId id="287" r:id="rId5"/>
    <p:sldId id="291" r:id="rId6"/>
    <p:sldId id="292" r:id="rId7"/>
    <p:sldId id="294" r:id="rId8"/>
    <p:sldId id="386" r:id="rId9"/>
    <p:sldId id="398" r:id="rId10"/>
    <p:sldId id="391" r:id="rId11"/>
    <p:sldId id="395" r:id="rId12"/>
    <p:sldId id="392" r:id="rId13"/>
    <p:sldId id="393" r:id="rId14"/>
    <p:sldId id="394" r:id="rId15"/>
    <p:sldId id="399" r:id="rId16"/>
    <p:sldId id="389" r:id="rId17"/>
    <p:sldId id="396" r:id="rId18"/>
    <p:sldId id="397" r:id="rId19"/>
    <p:sldId id="402" r:id="rId20"/>
    <p:sldId id="403" r:id="rId21"/>
    <p:sldId id="400" r:id="rId22"/>
    <p:sldId id="405" r:id="rId23"/>
    <p:sldId id="406" r:id="rId24"/>
    <p:sldId id="404" r:id="rId25"/>
    <p:sldId id="401" r:id="rId26"/>
    <p:sldId id="414" r:id="rId27"/>
    <p:sldId id="415" r:id="rId28"/>
    <p:sldId id="419" r:id="rId29"/>
    <p:sldId id="416" r:id="rId30"/>
    <p:sldId id="418" r:id="rId31"/>
    <p:sldId id="421" r:id="rId32"/>
    <p:sldId id="417" r:id="rId33"/>
    <p:sldId id="407" r:id="rId34"/>
    <p:sldId id="409" r:id="rId35"/>
    <p:sldId id="420" r:id="rId36"/>
    <p:sldId id="425" r:id="rId37"/>
    <p:sldId id="426" r:id="rId38"/>
    <p:sldId id="436" r:id="rId39"/>
    <p:sldId id="437" r:id="rId40"/>
    <p:sldId id="434" r:id="rId41"/>
    <p:sldId id="412" r:id="rId42"/>
    <p:sldId id="411" r:id="rId43"/>
    <p:sldId id="422" r:id="rId44"/>
    <p:sldId id="410" r:id="rId45"/>
    <p:sldId id="438" r:id="rId46"/>
    <p:sldId id="424" r:id="rId47"/>
    <p:sldId id="439" r:id="rId48"/>
    <p:sldId id="440" r:id="rId49"/>
    <p:sldId id="441" r:id="rId50"/>
    <p:sldId id="427" r:id="rId51"/>
    <p:sldId id="442" r:id="rId52"/>
    <p:sldId id="428" r:id="rId53"/>
    <p:sldId id="429" r:id="rId54"/>
    <p:sldId id="430" r:id="rId55"/>
    <p:sldId id="443" r:id="rId56"/>
    <p:sldId id="435" r:id="rId57"/>
    <p:sldId id="431" r:id="rId58"/>
    <p:sldId id="432" r:id="rId59"/>
    <p:sldId id="433" r:id="rId60"/>
    <p:sldId id="318" r:id="rId61"/>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1pPr>
    <a:lvl2pPr marL="0" marR="0" indent="3429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2pPr>
    <a:lvl3pPr marL="0" marR="0" indent="6858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3pPr>
    <a:lvl4pPr marL="0" marR="0" indent="10287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4pPr>
    <a:lvl5pPr marL="0" marR="0" indent="13716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5pPr>
    <a:lvl6pPr marL="0" marR="0" indent="17145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6pPr>
    <a:lvl7pPr marL="0" marR="0" indent="20574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7pPr>
    <a:lvl8pPr marL="0" marR="0" indent="24003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8pPr>
    <a:lvl9pPr marL="0" marR="0" indent="274320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D52BC-4C9D-4061-9D4D-99304E124A15}" v="13" dt="2023-05-25T16:15:54.72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4CE"/>
          </a:solidFill>
        </a:fill>
      </a:tcStyle>
    </a:wholeTbl>
    <a:band2H>
      <a:tcTxStyle/>
      <a:tcStyle>
        <a:tcBdr/>
        <a:fill>
          <a:solidFill>
            <a:srgbClr val="FFEB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DFD9"/>
          </a:solidFill>
        </a:fill>
      </a:tcStyle>
    </a:wholeTbl>
    <a:band2H>
      <a:tcTxStyle/>
      <a:tcStyle>
        <a:tcBdr/>
        <a:fill>
          <a:solidFill>
            <a:srgbClr val="FAF0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ECFC"/>
          </a:solidFill>
        </a:fill>
      </a:tcStyle>
    </a:wholeTbl>
    <a:band2H>
      <a:tcTxStyle/>
      <a:tcStyle>
        <a:tcBdr/>
        <a:fill>
          <a:solidFill>
            <a:srgbClr val="FCF6F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660"/>
  </p:normalViewPr>
  <p:slideViewPr>
    <p:cSldViewPr snapToGrid="0">
      <p:cViewPr varScale="1">
        <p:scale>
          <a:sx n="90" d="100"/>
          <a:sy n="90" d="100"/>
        </p:scale>
        <p:origin x="85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8" name="Shape 428"/>
          <p:cNvSpPr>
            <a:spLocks noGrp="1" noRot="1" noChangeAspect="1"/>
          </p:cNvSpPr>
          <p:nvPr>
            <p:ph type="sldImg"/>
          </p:nvPr>
        </p:nvSpPr>
        <p:spPr>
          <a:xfrm>
            <a:off x="1143000" y="685800"/>
            <a:ext cx="4572000" cy="3429000"/>
          </a:xfrm>
          <a:prstGeom prst="rect">
            <a:avLst/>
          </a:prstGeom>
        </p:spPr>
        <p:txBody>
          <a:bodyPr/>
          <a:lstStyle/>
          <a:p>
            <a:endParaRPr/>
          </a:p>
        </p:txBody>
      </p:sp>
      <p:sp>
        <p:nvSpPr>
          <p:cNvPr id="429" name="Shape 42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554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997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1364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58658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Sta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10DB92F-1664-2443-AAD1-5A59E42646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28000" y="1116000"/>
            <a:ext cx="2088000" cy="2088000"/>
          </a:xfrm>
          <a:prstGeom prst="rect">
            <a:avLst/>
          </a:prstGeom>
        </p:spPr>
      </p:pic>
      <p:cxnSp>
        <p:nvCxnSpPr>
          <p:cNvPr id="10" name="Straight Connector 9">
            <a:extLst>
              <a:ext uri="{FF2B5EF4-FFF2-40B4-BE49-F238E27FC236}">
                <a16:creationId xmlns:a16="http://schemas.microsoft.com/office/drawing/2014/main" id="{8E0F5C43-FBA2-6047-B70F-64D3A99E8EB3}"/>
              </a:ext>
            </a:extLst>
          </p:cNvPr>
          <p:cNvCxnSpPr/>
          <p:nvPr userDrawn="1"/>
        </p:nvCxnSpPr>
        <p:spPr>
          <a:xfrm>
            <a:off x="216000" y="4554000"/>
            <a:ext cx="871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4998F3-A8FA-A343-84EB-AB3AEB19ECAF}"/>
              </a:ext>
            </a:extLst>
          </p:cNvPr>
          <p:cNvSpPr txBox="1"/>
          <p:nvPr userDrawn="1"/>
        </p:nvSpPr>
        <p:spPr>
          <a:xfrm>
            <a:off x="0" y="-380003"/>
            <a:ext cx="432000" cy="252000"/>
          </a:xfrm>
          <a:prstGeom prst="rect">
            <a:avLst/>
          </a:prstGeom>
          <a:solidFill>
            <a:schemeClr val="accent2"/>
          </a:solidFill>
        </p:spPr>
        <p:txBody>
          <a:bodyPr wrap="square" lIns="72000" tIns="36000" rIns="36000" bIns="36000" rtlCol="0">
            <a:spAutoFit/>
          </a:bodyPr>
          <a:lstStyle/>
          <a:p>
            <a:pPr>
              <a:lnSpc>
                <a:spcPts val="1400"/>
              </a:lnSpc>
            </a:pPr>
            <a:r>
              <a:rPr lang="nl-NL" b="1">
                <a:solidFill>
                  <a:schemeClr val="bg1"/>
                </a:solidFill>
              </a:rPr>
              <a:t>1</a:t>
            </a:r>
          </a:p>
        </p:txBody>
      </p:sp>
      <p:sp>
        <p:nvSpPr>
          <p:cNvPr id="6" name="TextBox 5">
            <a:extLst>
              <a:ext uri="{FF2B5EF4-FFF2-40B4-BE49-F238E27FC236}">
                <a16:creationId xmlns:a16="http://schemas.microsoft.com/office/drawing/2014/main" id="{50B5C631-4394-3B4A-B3E7-72F98E6B0EB1}"/>
              </a:ext>
            </a:extLst>
          </p:cNvPr>
          <p:cNvSpPr txBox="1"/>
          <p:nvPr userDrawn="1"/>
        </p:nvSpPr>
        <p:spPr>
          <a:xfrm>
            <a:off x="556759" y="-380003"/>
            <a:ext cx="2880000" cy="259293"/>
          </a:xfrm>
          <a:prstGeom prst="rect">
            <a:avLst/>
          </a:prstGeom>
          <a:solidFill>
            <a:schemeClr val="accent1"/>
          </a:solidFill>
        </p:spPr>
        <p:txBody>
          <a:bodyPr wrap="square" lIns="72000" tIns="36000" rIns="36000" bIns="36000" rtlCol="0">
            <a:spAutoFit/>
          </a:bodyPr>
          <a:lstStyle/>
          <a:p>
            <a:pPr>
              <a:lnSpc>
                <a:spcPts val="1400"/>
              </a:lnSpc>
            </a:pPr>
            <a:r>
              <a:rPr lang="en-GB" b="1" noProof="0">
                <a:solidFill>
                  <a:schemeClr val="bg1"/>
                </a:solidFill>
              </a:rPr>
              <a:t>Start</a:t>
            </a:r>
          </a:p>
        </p:txBody>
      </p:sp>
      <p:sp>
        <p:nvSpPr>
          <p:cNvPr id="14" name="TextBox 13">
            <a:extLst>
              <a:ext uri="{FF2B5EF4-FFF2-40B4-BE49-F238E27FC236}">
                <a16:creationId xmlns:a16="http://schemas.microsoft.com/office/drawing/2014/main" id="{F1929E44-B251-B46B-6CC2-A5E573945C2B}"/>
              </a:ext>
            </a:extLst>
          </p:cNvPr>
          <p:cNvSpPr txBox="1"/>
          <p:nvPr userDrawn="1"/>
        </p:nvSpPr>
        <p:spPr>
          <a:xfrm>
            <a:off x="1869850" y="4600960"/>
            <a:ext cx="651326"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University</a:t>
            </a:r>
          </a:p>
          <a:p>
            <a:pPr algn="l"/>
            <a:r>
              <a:rPr lang="en-GB" sz="750" noProof="1"/>
              <a:t>College</a:t>
            </a:r>
          </a:p>
          <a:p>
            <a:pPr algn="l"/>
            <a:r>
              <a:rPr lang="en-GB" sz="750" noProof="1"/>
              <a:t>Dublin</a:t>
            </a:r>
          </a:p>
        </p:txBody>
      </p:sp>
      <p:sp>
        <p:nvSpPr>
          <p:cNvPr id="15" name="TextBox 14">
            <a:extLst>
              <a:ext uri="{FF2B5EF4-FFF2-40B4-BE49-F238E27FC236}">
                <a16:creationId xmlns:a16="http://schemas.microsoft.com/office/drawing/2014/main" id="{C308D8A9-0F6D-C60F-F85E-98A5A280FFDD}"/>
              </a:ext>
            </a:extLst>
          </p:cNvPr>
          <p:cNvSpPr txBox="1"/>
          <p:nvPr userDrawn="1"/>
        </p:nvSpPr>
        <p:spPr>
          <a:xfrm>
            <a:off x="3471220" y="4606404"/>
            <a:ext cx="633173"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Helsingin</a:t>
            </a:r>
          </a:p>
          <a:p>
            <a:pPr algn="l"/>
            <a:r>
              <a:rPr lang="en-GB" sz="750" noProof="1"/>
              <a:t>yliopisto</a:t>
            </a:r>
          </a:p>
        </p:txBody>
      </p:sp>
      <p:sp>
        <p:nvSpPr>
          <p:cNvPr id="17" name="TextBox 16">
            <a:extLst>
              <a:ext uri="{FF2B5EF4-FFF2-40B4-BE49-F238E27FC236}">
                <a16:creationId xmlns:a16="http://schemas.microsoft.com/office/drawing/2014/main" id="{2A6C895C-C9D4-F39B-F1B2-25BE08057B55}"/>
              </a:ext>
            </a:extLst>
          </p:cNvPr>
          <p:cNvSpPr txBox="1"/>
          <p:nvPr userDrawn="1"/>
        </p:nvSpPr>
        <p:spPr>
          <a:xfrm>
            <a:off x="5001092" y="4605716"/>
            <a:ext cx="726141"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Uniwersytet </a:t>
            </a:r>
          </a:p>
          <a:p>
            <a:pPr algn="l"/>
            <a:r>
              <a:rPr lang="en-GB" sz="750" noProof="1"/>
              <a:t>Jagielloński </a:t>
            </a:r>
          </a:p>
          <a:p>
            <a:pPr algn="l"/>
            <a:r>
              <a:rPr lang="en-GB" sz="750" noProof="1"/>
              <a:t>w Krakowie</a:t>
            </a:r>
          </a:p>
        </p:txBody>
      </p:sp>
      <p:sp>
        <p:nvSpPr>
          <p:cNvPr id="19" name="TextBox 18">
            <a:extLst>
              <a:ext uri="{FF2B5EF4-FFF2-40B4-BE49-F238E27FC236}">
                <a16:creationId xmlns:a16="http://schemas.microsoft.com/office/drawing/2014/main" id="{A2E8ADE5-F831-BA44-E959-115EF8DB83A8}"/>
              </a:ext>
            </a:extLst>
          </p:cNvPr>
          <p:cNvSpPr txBox="1"/>
          <p:nvPr userDrawn="1"/>
        </p:nvSpPr>
        <p:spPr>
          <a:xfrm>
            <a:off x="6579449" y="4606589"/>
            <a:ext cx="775602"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Universidad </a:t>
            </a:r>
          </a:p>
          <a:p>
            <a:pPr algn="l"/>
            <a:r>
              <a:rPr lang="en-GB" sz="750" noProof="1"/>
              <a:t>Complutense de Madrid</a:t>
            </a:r>
          </a:p>
        </p:txBody>
      </p:sp>
      <p:sp>
        <p:nvSpPr>
          <p:cNvPr id="21" name="TextBox 20">
            <a:extLst>
              <a:ext uri="{FF2B5EF4-FFF2-40B4-BE49-F238E27FC236}">
                <a16:creationId xmlns:a16="http://schemas.microsoft.com/office/drawing/2014/main" id="{9BF8268B-4063-A74D-D591-8E27D38A1A23}"/>
              </a:ext>
            </a:extLst>
          </p:cNvPr>
          <p:cNvSpPr txBox="1"/>
          <p:nvPr userDrawn="1"/>
        </p:nvSpPr>
        <p:spPr>
          <a:xfrm>
            <a:off x="8216226" y="4607463"/>
            <a:ext cx="633174"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Universität</a:t>
            </a:r>
          </a:p>
          <a:p>
            <a:pPr algn="l"/>
            <a:r>
              <a:rPr lang="en-GB" sz="750" noProof="1"/>
              <a:t>Zürich</a:t>
            </a:r>
          </a:p>
        </p:txBody>
      </p:sp>
      <p:sp>
        <p:nvSpPr>
          <p:cNvPr id="25" name="TextBox 24">
            <a:extLst>
              <a:ext uri="{FF2B5EF4-FFF2-40B4-BE49-F238E27FC236}">
                <a16:creationId xmlns:a16="http://schemas.microsoft.com/office/drawing/2014/main" id="{22DBDED9-C7F2-CDC3-EF18-7E5444FD4820}"/>
              </a:ext>
            </a:extLst>
          </p:cNvPr>
          <p:cNvSpPr txBox="1"/>
          <p:nvPr userDrawn="1"/>
        </p:nvSpPr>
        <p:spPr>
          <a:xfrm>
            <a:off x="162953" y="4598999"/>
            <a:ext cx="88065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Freie Universität </a:t>
            </a:r>
          </a:p>
          <a:p>
            <a:pPr algn="l"/>
            <a:r>
              <a:rPr lang="en-GB" sz="750" noProof="1"/>
              <a:t>Berlin</a:t>
            </a:r>
          </a:p>
        </p:txBody>
      </p:sp>
      <p:sp>
        <p:nvSpPr>
          <p:cNvPr id="27" name="TextBox 26">
            <a:extLst>
              <a:ext uri="{FF2B5EF4-FFF2-40B4-BE49-F238E27FC236}">
                <a16:creationId xmlns:a16="http://schemas.microsoft.com/office/drawing/2014/main" id="{48DA50E1-9174-88F9-F1B2-B423E6AE73EC}"/>
              </a:ext>
            </a:extLst>
          </p:cNvPr>
          <p:cNvSpPr txBox="1"/>
          <p:nvPr userDrawn="1"/>
        </p:nvSpPr>
        <p:spPr>
          <a:xfrm>
            <a:off x="860341" y="4063703"/>
            <a:ext cx="1086018" cy="438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Alma Mater </a:t>
            </a:r>
          </a:p>
          <a:p>
            <a:pPr algn="l"/>
            <a:r>
              <a:rPr lang="en-GB" sz="750" noProof="1"/>
              <a:t>Studiorum Universitá </a:t>
            </a:r>
          </a:p>
          <a:p>
            <a:pPr algn="l"/>
            <a:r>
              <a:rPr lang="en-GB" sz="750" noProof="1"/>
              <a:t>di Bologna</a:t>
            </a:r>
          </a:p>
        </p:txBody>
      </p:sp>
      <p:sp>
        <p:nvSpPr>
          <p:cNvPr id="29" name="TextBox 28">
            <a:extLst>
              <a:ext uri="{FF2B5EF4-FFF2-40B4-BE49-F238E27FC236}">
                <a16:creationId xmlns:a16="http://schemas.microsoft.com/office/drawing/2014/main" id="{5C49C5FB-A7BC-17E7-3450-1F8385ABF98E}"/>
              </a:ext>
            </a:extLst>
          </p:cNvPr>
          <p:cNvSpPr txBox="1"/>
          <p:nvPr userDrawn="1"/>
        </p:nvSpPr>
        <p:spPr>
          <a:xfrm>
            <a:off x="2573477" y="4179120"/>
            <a:ext cx="824506"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The University</a:t>
            </a:r>
          </a:p>
          <a:p>
            <a:pPr algn="l"/>
            <a:r>
              <a:rPr lang="en-GB" sz="750" noProof="1"/>
              <a:t>of Edinburgh</a:t>
            </a:r>
          </a:p>
        </p:txBody>
      </p:sp>
      <p:sp>
        <p:nvSpPr>
          <p:cNvPr id="31" name="TextBox 30">
            <a:extLst>
              <a:ext uri="{FF2B5EF4-FFF2-40B4-BE49-F238E27FC236}">
                <a16:creationId xmlns:a16="http://schemas.microsoft.com/office/drawing/2014/main" id="{EC6BACB8-81BC-655E-C4C9-759E0DBA7412}"/>
              </a:ext>
            </a:extLst>
          </p:cNvPr>
          <p:cNvSpPr txBox="1"/>
          <p:nvPr userDrawn="1"/>
        </p:nvSpPr>
        <p:spPr>
          <a:xfrm>
            <a:off x="4245565" y="4185730"/>
            <a:ext cx="673339"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Universiteit</a:t>
            </a:r>
          </a:p>
          <a:p>
            <a:pPr algn="l"/>
            <a:r>
              <a:rPr lang="en-GB" sz="750" noProof="1"/>
              <a:t>Leiden</a:t>
            </a:r>
          </a:p>
        </p:txBody>
      </p:sp>
      <p:sp>
        <p:nvSpPr>
          <p:cNvPr id="33" name="TextBox 32">
            <a:extLst>
              <a:ext uri="{FF2B5EF4-FFF2-40B4-BE49-F238E27FC236}">
                <a16:creationId xmlns:a16="http://schemas.microsoft.com/office/drawing/2014/main" id="{8843045D-B2A0-E108-4A4E-DF5C56CEF185}"/>
              </a:ext>
            </a:extLst>
          </p:cNvPr>
          <p:cNvSpPr txBox="1"/>
          <p:nvPr userDrawn="1"/>
        </p:nvSpPr>
        <p:spPr>
          <a:xfrm>
            <a:off x="5825209" y="4282994"/>
            <a:ext cx="673339"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KU Leuven</a:t>
            </a:r>
          </a:p>
        </p:txBody>
      </p:sp>
      <p:sp>
        <p:nvSpPr>
          <p:cNvPr id="35" name="TextBox 34">
            <a:extLst>
              <a:ext uri="{FF2B5EF4-FFF2-40B4-BE49-F238E27FC236}">
                <a16:creationId xmlns:a16="http://schemas.microsoft.com/office/drawing/2014/main" id="{6E2975F5-DD3A-7916-3B66-9BCF284E07C2}"/>
              </a:ext>
            </a:extLst>
          </p:cNvPr>
          <p:cNvSpPr txBox="1"/>
          <p:nvPr userDrawn="1"/>
        </p:nvSpPr>
        <p:spPr>
          <a:xfrm>
            <a:off x="7207120" y="4174357"/>
            <a:ext cx="1067060" cy="3231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GB" sz="750" noProof="1"/>
              <a:t>Université Paris 1  Panthéon-Sorbonne</a:t>
            </a:r>
          </a:p>
        </p:txBody>
      </p:sp>
    </p:spTree>
    <p:extLst>
      <p:ext uri="{BB962C8B-B14F-4D97-AF65-F5344CB8AC3E}">
        <p14:creationId xmlns:p14="http://schemas.microsoft.com/office/powerpoint/2010/main" val="3057594016"/>
      </p:ext>
    </p:extLst>
  </p:cSld>
  <p:clrMapOvr>
    <a:masterClrMapping/>
  </p:clrMapOvr>
  <p:transition spd="med"/>
  <p:extLst>
    <p:ext uri="{DCECCB84-F9BA-43D5-87BE-67443E8EF086}">
      <p15:sldGuideLst xmlns:p15="http://schemas.microsoft.com/office/powerpoint/2012/main">
        <p15:guide id="1" orient="horz" pos="1620">
          <p15:clr>
            <a:srgbClr val="FBAE40"/>
          </p15:clr>
        </p15:guide>
        <p15:guide id="2" pos="385">
          <p15:clr>
            <a:srgbClr val="FBAE40"/>
          </p15:clr>
        </p15:guide>
        <p15:guide id="4" pos="3878">
          <p15:clr>
            <a:srgbClr val="FBAE40"/>
          </p15:clr>
        </p15:guide>
        <p15:guide id="5" pos="1383">
          <p15:clr>
            <a:srgbClr val="FBAE40"/>
          </p15:clr>
        </p15:guide>
        <p15:guide id="6" pos="1882">
          <p15:clr>
            <a:srgbClr val="FBAE40"/>
          </p15:clr>
        </p15:guide>
        <p15:guide id="7" pos="2880">
          <p15:clr>
            <a:srgbClr val="FBAE40"/>
          </p15:clr>
        </p15:guide>
        <p15:guide id="8" pos="5760">
          <p15:clr>
            <a:srgbClr val="FBAE40"/>
          </p15:clr>
        </p15:guide>
        <p15:guide id="9" orient="horz" pos="2935">
          <p15:clr>
            <a:srgbClr val="FBAE40"/>
          </p15:clr>
        </p15:guide>
        <p15:guide id="10" orient="horz" pos="2799">
          <p15:clr>
            <a:srgbClr val="FBAE40"/>
          </p15:clr>
        </p15:guide>
        <p15:guide id="11" pos="4876">
          <p15:clr>
            <a:srgbClr val="FBAE40"/>
          </p15:clr>
        </p15:guide>
        <p15:guide id="12" pos="4377">
          <p15:clr>
            <a:srgbClr val="FBAE40"/>
          </p15:clr>
        </p15:guide>
        <p15:guide id="13">
          <p15:clr>
            <a:srgbClr val="FBAE40"/>
          </p15:clr>
        </p15:guide>
        <p15:guide id="14" pos="2381">
          <p15:clr>
            <a:srgbClr val="FBAE40"/>
          </p15:clr>
        </p15:guide>
        <p15:guide id="15" pos="3379">
          <p15:clr>
            <a:srgbClr val="FBAE40"/>
          </p15:clr>
        </p15:guide>
        <p15:guide id="17" pos="5375">
          <p15:clr>
            <a:srgbClr val="FBAE40"/>
          </p15:clr>
        </p15:guide>
        <p15:guide id="18" pos="8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bullets and picture large">
    <p:bg>
      <p:bgPr>
        <a:solidFill>
          <a:srgbClr val="FFFFFF"/>
        </a:solidFill>
        <a:effectLst/>
      </p:bgPr>
    </p:bg>
    <p:spTree>
      <p:nvGrpSpPr>
        <p:cNvPr id="1" name=""/>
        <p:cNvGrpSpPr/>
        <p:nvPr/>
      </p:nvGrpSpPr>
      <p:grpSpPr>
        <a:xfrm>
          <a:off x="0" y="0"/>
          <a:ext cx="0" cy="0"/>
          <a:chOff x="0" y="0"/>
          <a:chExt cx="0" cy="0"/>
        </a:xfrm>
      </p:grpSpPr>
      <p:pic>
        <p:nvPicPr>
          <p:cNvPr id="118"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19"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20"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‹nº›</a:t>
            </a:fld>
            <a:endParaRPr/>
          </a:p>
        </p:txBody>
      </p:sp>
      <p:sp>
        <p:nvSpPr>
          <p:cNvPr id="122" name="Picture Placeholder 2"/>
          <p:cNvSpPr>
            <a:spLocks noGrp="1"/>
          </p:cNvSpPr>
          <p:nvPr>
            <p:ph type="pic" idx="21"/>
          </p:nvPr>
        </p:nvSpPr>
        <p:spPr>
          <a:xfrm>
            <a:off x="4571998" y="215999"/>
            <a:ext cx="4356002" cy="4712401"/>
          </a:xfrm>
          <a:prstGeom prst="rect">
            <a:avLst/>
          </a:prstGeom>
        </p:spPr>
        <p:txBody>
          <a:bodyPr lIns="91439" tIns="45719" rIns="91439" bIns="45719"/>
          <a:lstStyle/>
          <a:p>
            <a:endParaRPr/>
          </a:p>
        </p:txBody>
      </p:sp>
      <p:sp>
        <p:nvSpPr>
          <p:cNvPr id="123" name="Text Placeholder 3"/>
          <p:cNvSpPr>
            <a:spLocks noGrp="1"/>
          </p:cNvSpPr>
          <p:nvPr>
            <p:ph type="body" sz="quarter" idx="22" hasCustomPrompt="1"/>
          </p:nvPr>
        </p:nvSpPr>
        <p:spPr>
          <a:xfrm>
            <a:off x="8280000" y="215099"/>
            <a:ext cx="648001" cy="648002"/>
          </a:xfrm>
          <a:prstGeom prst="rect">
            <a:avLst/>
          </a:prstGeom>
          <a:blipFill>
            <a:blip r:embed="rId2"/>
            <a:stretch>
              <a:fillRect/>
            </a:stretch>
          </a:blipFill>
        </p:spPr>
        <p:txBody>
          <a:bodyPr anchor="ctr">
            <a:normAutofit/>
          </a:bodyPr>
          <a:lstStyle>
            <a:lvl1pPr marL="0" indent="0" algn="ctr">
              <a:buSzTx/>
              <a:buFontTx/>
              <a:buNone/>
              <a:defRPr sz="1400"/>
            </a:lvl1pPr>
          </a:lstStyle>
          <a:p>
            <a:r>
              <a:t> </a:t>
            </a:r>
          </a:p>
        </p:txBody>
      </p:sp>
      <p:sp>
        <p:nvSpPr>
          <p:cNvPr id="124" name="Text Placeholder 3"/>
          <p:cNvSpPr>
            <a:spLocks noGrp="1"/>
          </p:cNvSpPr>
          <p:nvPr>
            <p:ph type="body" sz="half" idx="23" hasCustomPrompt="1"/>
          </p:nvPr>
        </p:nvSpPr>
        <p:spPr>
          <a:xfrm>
            <a:off x="4571996" y="2761861"/>
            <a:ext cx="4356001" cy="2165640"/>
          </a:xfrm>
          <a:prstGeom prst="rect">
            <a:avLst/>
          </a:prstGeom>
          <a:gradFill>
            <a:gsLst>
              <a:gs pos="0">
                <a:srgbClr val="FFFF80">
                  <a:alpha val="0"/>
                </a:srgbClr>
              </a:gs>
              <a:gs pos="100000">
                <a:srgbClr val="FFFF80"/>
              </a:gs>
            </a:gsLst>
            <a:lin ang="5400000"/>
          </a:gradFill>
        </p:spPr>
        <p:txBody>
          <a:bodyPr>
            <a:normAutofit/>
          </a:bodyPr>
          <a:lstStyle>
            <a:lvl1pPr marL="0" indent="0">
              <a:buSzTx/>
              <a:buFontTx/>
              <a:buNone/>
            </a:lvl1pPr>
          </a:lstStyle>
          <a:p>
            <a:r>
              <a:t> </a:t>
            </a:r>
          </a:p>
        </p:txBody>
      </p:sp>
      <p:sp>
        <p:nvSpPr>
          <p:cNvPr id="125" name="TextBox 9"/>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8</a:t>
            </a:r>
          </a:p>
        </p:txBody>
      </p:sp>
      <p:sp>
        <p:nvSpPr>
          <p:cNvPr id="126" name="TextBox 11"/>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bullets and picture large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Text and Chart">
    <p:bg>
      <p:bgPr>
        <a:solidFill>
          <a:srgbClr val="FFFFFF"/>
        </a:solidFill>
        <a:effectLst/>
      </p:bgPr>
    </p:bg>
    <p:spTree>
      <p:nvGrpSpPr>
        <p:cNvPr id="1" name=""/>
        <p:cNvGrpSpPr/>
        <p:nvPr/>
      </p:nvGrpSpPr>
      <p:grpSpPr>
        <a:xfrm>
          <a:off x="0" y="0"/>
          <a:ext cx="0" cy="0"/>
          <a:chOff x="0" y="0"/>
          <a:chExt cx="0" cy="0"/>
        </a:xfrm>
      </p:grpSpPr>
      <p:pic>
        <p:nvPicPr>
          <p:cNvPr id="173" name="Picture 7" descr="Picture 7"/>
          <p:cNvPicPr>
            <a:picLocks noChangeAspect="1"/>
          </p:cNvPicPr>
          <p:nvPr/>
        </p:nvPicPr>
        <p:blipFill>
          <a:blip r:embed="rId2"/>
          <a:stretch>
            <a:fillRect/>
          </a:stretch>
        </p:blipFill>
        <p:spPr>
          <a:xfrm>
            <a:off x="8280000" y="215999"/>
            <a:ext cx="647701" cy="647701"/>
          </a:xfrm>
          <a:prstGeom prst="rect">
            <a:avLst/>
          </a:prstGeom>
          <a:ln w="12700">
            <a:miter lim="400000"/>
          </a:ln>
        </p:spPr>
      </p:pic>
      <p:sp>
        <p:nvSpPr>
          <p:cNvPr id="174" name="Title Text"/>
          <p:cNvSpPr txBox="1">
            <a:spLocks noGrp="1"/>
          </p:cNvSpPr>
          <p:nvPr>
            <p:ph type="title"/>
          </p:nvPr>
        </p:nvSpPr>
        <p:spPr>
          <a:xfrm>
            <a:off x="215999" y="144000"/>
            <a:ext cx="4104989" cy="576001"/>
          </a:xfrm>
          <a:prstGeom prst="rect">
            <a:avLst/>
          </a:prstGeom>
        </p:spPr>
        <p:txBody>
          <a:bodyPr>
            <a:normAutofit/>
          </a:bodyPr>
          <a:lstStyle/>
          <a:p>
            <a:r>
              <a:t>Title Text</a:t>
            </a:r>
          </a:p>
        </p:txBody>
      </p:sp>
      <p:sp>
        <p:nvSpPr>
          <p:cNvPr id="175" name="Body Level One…"/>
          <p:cNvSpPr txBox="1">
            <a:spLocks noGrp="1"/>
          </p:cNvSpPr>
          <p:nvPr>
            <p:ph type="body" sz="half" idx="1"/>
          </p:nvPr>
        </p:nvSpPr>
        <p:spPr>
          <a:xfrm>
            <a:off x="215999" y="971999"/>
            <a:ext cx="4104989" cy="356414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‹nº›</a:t>
            </a:fld>
            <a:endParaRPr/>
          </a:p>
        </p:txBody>
      </p:sp>
      <p:sp>
        <p:nvSpPr>
          <p:cNvPr id="177"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12</a:t>
            </a:r>
          </a:p>
        </p:txBody>
      </p:sp>
      <p:sp>
        <p:nvSpPr>
          <p:cNvPr id="178"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text and chart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0"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251" name="Title Text"/>
          <p:cNvSpPr txBox="1">
            <a:spLocks noGrp="1"/>
          </p:cNvSpPr>
          <p:nvPr>
            <p:ph type="title"/>
          </p:nvPr>
        </p:nvSpPr>
        <p:spPr>
          <a:xfrm>
            <a:off x="1331999" y="1584000"/>
            <a:ext cx="6480001" cy="1440001"/>
          </a:xfrm>
          <a:prstGeom prst="rect">
            <a:avLst/>
          </a:prstGeom>
        </p:spPr>
        <p:txBody>
          <a:bodyPr anchor="b">
            <a:normAutofit/>
          </a:bodyPr>
          <a:lstStyle>
            <a:lvl1pPr algn="ctr">
              <a:defRPr sz="1900"/>
            </a:lvl1pPr>
          </a:lstStyle>
          <a:p>
            <a:r>
              <a:t>Title Text</a:t>
            </a:r>
          </a:p>
        </p:txBody>
      </p:sp>
      <p:sp>
        <p:nvSpPr>
          <p:cNvPr id="252" name="Picture Placeholder 2"/>
          <p:cNvSpPr>
            <a:spLocks noGrp="1"/>
          </p:cNvSpPr>
          <p:nvPr>
            <p:ph type="pic" sz="quarter" idx="21"/>
          </p:nvPr>
        </p:nvSpPr>
        <p:spPr>
          <a:xfrm>
            <a:off x="2966196" y="3185999"/>
            <a:ext cx="324001" cy="324001"/>
          </a:xfrm>
          <a:prstGeom prst="rect">
            <a:avLst/>
          </a:prstGeom>
        </p:spPr>
        <p:txBody>
          <a:bodyPr lIns="91439" tIns="45719" rIns="91439" bIns="45719"/>
          <a:lstStyle/>
          <a:p>
            <a:endParaRPr/>
          </a:p>
        </p:txBody>
      </p:sp>
      <p:sp>
        <p:nvSpPr>
          <p:cNvPr id="253" name="Body Level One…"/>
          <p:cNvSpPr txBox="1">
            <a:spLocks noGrp="1"/>
          </p:cNvSpPr>
          <p:nvPr>
            <p:ph type="body" sz="quarter" idx="1"/>
          </p:nvPr>
        </p:nvSpPr>
        <p:spPr>
          <a:xfrm>
            <a:off x="3420000" y="3239999"/>
            <a:ext cx="3960001" cy="252001"/>
          </a:xfrm>
          <a:prstGeom prst="rect">
            <a:avLst/>
          </a:prstGeom>
        </p:spPr>
        <p:txBody>
          <a:bodyPr>
            <a:normAutofit/>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8801000" y="4824000"/>
            <a:ext cx="127001" cy="127001"/>
          </a:xfrm>
          <a:prstGeom prst="rect">
            <a:avLst/>
          </a:prstGeom>
        </p:spPr>
        <p:txBody>
          <a:bodyPr/>
          <a:lstStyle/>
          <a:p>
            <a:fld id="{86CB4B4D-7CA3-9044-876B-883B54F8677D}" type="slidenum">
              <a:t>‹nº›</a:t>
            </a:fld>
            <a:endParaRPr/>
          </a:p>
        </p:txBody>
      </p:sp>
      <p:sp>
        <p:nvSpPr>
          <p:cNvPr id="255" name="TextBox 7"/>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16</a:t>
            </a:r>
          </a:p>
        </p:txBody>
      </p:sp>
      <p:sp>
        <p:nvSpPr>
          <p:cNvPr id="256" name="TextBox 8"/>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Quote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En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09"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10" name="Title Text"/>
          <p:cNvSpPr txBox="1">
            <a:spLocks noGrp="1"/>
          </p:cNvSpPr>
          <p:nvPr>
            <p:ph type="title"/>
          </p:nvPr>
        </p:nvSpPr>
        <p:spPr>
          <a:xfrm>
            <a:off x="216001" y="144000"/>
            <a:ext cx="6480000" cy="1656001"/>
          </a:xfrm>
          <a:prstGeom prst="rect">
            <a:avLst/>
          </a:prstGeom>
        </p:spPr>
        <p:txBody>
          <a:bodyPr>
            <a:normAutofit/>
          </a:bodyPr>
          <a:lstStyle/>
          <a:p>
            <a:r>
              <a:t>Title Text</a:t>
            </a:r>
          </a:p>
        </p:txBody>
      </p:sp>
      <p:sp>
        <p:nvSpPr>
          <p:cNvPr id="311" name="Body Level One…"/>
          <p:cNvSpPr txBox="1">
            <a:spLocks noGrp="1"/>
          </p:cNvSpPr>
          <p:nvPr>
            <p:ph type="body" sz="quarter" idx="1"/>
          </p:nvPr>
        </p:nvSpPr>
        <p:spPr>
          <a:xfrm>
            <a:off x="215999" y="2016000"/>
            <a:ext cx="2949179" cy="718235"/>
          </a:xfrm>
          <a:prstGeom prst="rect">
            <a:avLst/>
          </a:prstGeom>
          <a:ln w="6350">
            <a:solidFill>
              <a:srgbClr val="000000"/>
            </a:solidFill>
            <a:round/>
          </a:ln>
        </p:spPr>
        <p:txBody>
          <a:bodyPr anchor="ctr">
            <a:normAutofit/>
          </a:bodyPr>
          <a:lstStyle>
            <a:lvl1pPr marL="0" indent="0" algn="ctr">
              <a:buSzTx/>
              <a:buFontTx/>
              <a:buNone/>
              <a:defRPr sz="1400"/>
            </a:lvl1pPr>
            <a:lvl2pPr marL="0" indent="342900" algn="ctr">
              <a:buSzTx/>
              <a:buFontTx/>
              <a:buNone/>
              <a:defRPr sz="1400"/>
            </a:lvl2pPr>
            <a:lvl3pPr marL="0" indent="685800" algn="ctr">
              <a:buSzTx/>
              <a:buFontTx/>
              <a:buNone/>
              <a:defRPr sz="1400"/>
            </a:lvl3pPr>
            <a:lvl4pPr marL="0" indent="1028700" algn="ctr">
              <a:buSzTx/>
              <a:buFontTx/>
              <a:buNone/>
              <a:defRPr sz="1400"/>
            </a:lvl4pPr>
            <a:lvl5pPr marL="0" indent="1371600" algn="ctr">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12"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21</a:t>
            </a:r>
          </a:p>
        </p:txBody>
      </p:sp>
      <p:sp>
        <p:nvSpPr>
          <p:cNvPr id="313"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End</a:t>
            </a:r>
          </a:p>
        </p:txBody>
      </p:sp>
      <p:sp>
        <p:nvSpPr>
          <p:cNvPr id="31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mall 1">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81" name="Picture 7" descr="Picture 7"/>
          <p:cNvPicPr>
            <a:picLocks noChangeAspect="1"/>
          </p:cNvPicPr>
          <p:nvPr/>
        </p:nvPicPr>
        <p:blipFill>
          <a:blip r:embed="rId3"/>
          <a:stretch>
            <a:fillRect/>
          </a:stretch>
        </p:blipFill>
        <p:spPr>
          <a:xfrm>
            <a:off x="8280000" y="215999"/>
            <a:ext cx="647701" cy="647701"/>
          </a:xfrm>
          <a:prstGeom prst="rect">
            <a:avLst/>
          </a:prstGeom>
          <a:ln w="12700">
            <a:miter lim="400000"/>
          </a:ln>
        </p:spPr>
      </p:pic>
      <p:sp>
        <p:nvSpPr>
          <p:cNvPr id="382" name="Click to edit Master title  style"/>
          <p:cNvSpPr txBox="1">
            <a:spLocks noGrp="1"/>
          </p:cNvSpPr>
          <p:nvPr>
            <p:ph type="title" hasCustomPrompt="1"/>
          </p:nvPr>
        </p:nvSpPr>
        <p:spPr>
          <a:xfrm>
            <a:off x="216001" y="144000"/>
            <a:ext cx="6480000" cy="1656001"/>
          </a:xfrm>
          <a:prstGeom prst="rect">
            <a:avLst/>
          </a:prstGeom>
        </p:spPr>
        <p:txBody>
          <a:bodyPr>
            <a:normAutofit/>
          </a:bodyPr>
          <a:lstStyle/>
          <a:p>
            <a:r>
              <a:t>Click to edit Master title  style</a:t>
            </a:r>
          </a:p>
        </p:txBody>
      </p:sp>
      <p:sp>
        <p:nvSpPr>
          <p:cNvPr id="383" name="Body Level One…"/>
          <p:cNvSpPr txBox="1">
            <a:spLocks noGrp="1"/>
          </p:cNvSpPr>
          <p:nvPr>
            <p:ph type="body" sz="quarter" idx="1"/>
          </p:nvPr>
        </p:nvSpPr>
        <p:spPr>
          <a:xfrm>
            <a:off x="216001" y="1799999"/>
            <a:ext cx="6480000" cy="324001"/>
          </a:xfrm>
          <a:prstGeom prst="rect">
            <a:avLst/>
          </a:prstGeom>
        </p:spPr>
        <p:txBody>
          <a:bodyPr>
            <a:normAutofit/>
          </a:bodyPr>
          <a:lstStyle>
            <a:lvl1pPr marL="0" indent="0">
              <a:lnSpc>
                <a:spcPct val="110000"/>
              </a:lnSpc>
              <a:buSzTx/>
              <a:buFontTx/>
              <a:buNone/>
              <a:defRPr sz="1600"/>
            </a:lvl1pPr>
            <a:lvl2pPr marL="0" indent="342900">
              <a:lnSpc>
                <a:spcPct val="110000"/>
              </a:lnSpc>
              <a:buSzTx/>
              <a:buFontTx/>
              <a:buNone/>
              <a:defRPr sz="1600"/>
            </a:lvl2pPr>
            <a:lvl3pPr marL="0" indent="685800">
              <a:lnSpc>
                <a:spcPct val="110000"/>
              </a:lnSpc>
              <a:buSzTx/>
              <a:buFontTx/>
              <a:buNone/>
              <a:defRPr sz="1600"/>
            </a:lvl3pPr>
            <a:lvl4pPr marL="0" indent="1028700">
              <a:lnSpc>
                <a:spcPct val="110000"/>
              </a:lnSpc>
              <a:buSzTx/>
              <a:buFontTx/>
              <a:buNone/>
              <a:defRPr sz="1600"/>
            </a:lvl4pPr>
            <a:lvl5pPr marL="0" indent="1371600">
              <a:lnSpc>
                <a:spcPct val="110000"/>
              </a:lnSpc>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384" name="TextBox 3"/>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27</a:t>
            </a:r>
          </a:p>
        </p:txBody>
      </p:sp>
      <p:sp>
        <p:nvSpPr>
          <p:cNvPr id="385" name="TextBox 4"/>
          <p:cNvSpPr txBox="1"/>
          <p:nvPr/>
        </p:nvSpPr>
        <p:spPr>
          <a:xfrm>
            <a:off x="556757" y="-380003"/>
            <a:ext cx="2880000"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Title Small 1</a:t>
            </a:r>
          </a:p>
        </p:txBody>
      </p:sp>
      <p:sp>
        <p:nvSpPr>
          <p:cNvPr id="3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9"/>
          <a:stretch>
            <a:fillRect/>
          </a:stretch>
        </p:blipFill>
        <p:spPr>
          <a:xfrm>
            <a:off x="3528000" y="1116000"/>
            <a:ext cx="2088001" cy="2088001"/>
          </a:xfrm>
          <a:prstGeom prst="rect">
            <a:avLst/>
          </a:prstGeom>
          <a:ln w="12700">
            <a:miter lim="400000"/>
          </a:ln>
        </p:spPr>
      </p:pic>
      <p:sp>
        <p:nvSpPr>
          <p:cNvPr id="3" name="Straight Connector 9"/>
          <p:cNvSpPr/>
          <p:nvPr/>
        </p:nvSpPr>
        <p:spPr>
          <a:xfrm>
            <a:off x="215999" y="4553999"/>
            <a:ext cx="8712002" cy="1"/>
          </a:xfrm>
          <a:prstGeom prst="line">
            <a:avLst/>
          </a:prstGeom>
          <a:ln w="6350">
            <a:solidFill>
              <a:srgbClr val="000000"/>
            </a:solidFill>
            <a:miter/>
          </a:ln>
        </p:spPr>
        <p:txBody>
          <a:bodyPr lIns="45719" rIns="45719"/>
          <a:lstStyle/>
          <a:p>
            <a:endParaRPr/>
          </a:p>
        </p:txBody>
      </p:sp>
      <p:sp>
        <p:nvSpPr>
          <p:cNvPr id="4" name="TextBox 11"/>
          <p:cNvSpPr txBox="1"/>
          <p:nvPr/>
        </p:nvSpPr>
        <p:spPr>
          <a:xfrm>
            <a:off x="215999" y="4643999"/>
            <a:ext cx="8712001" cy="392157"/>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numCol="9" spcCol="5442"/>
          <a:lstStyle/>
          <a:p>
            <a:pPr>
              <a:defRPr sz="700"/>
            </a:pPr>
            <a:r>
              <a:t>Freie Universität </a:t>
            </a:r>
          </a:p>
          <a:p>
            <a:pPr>
              <a:defRPr sz="700"/>
            </a:pPr>
            <a:r>
              <a:t>Berlin</a:t>
            </a:r>
          </a:p>
          <a:p>
            <a:pPr>
              <a:defRPr sz="700"/>
            </a:pPr>
            <a:endParaRPr/>
          </a:p>
          <a:p>
            <a:pPr>
              <a:defRPr sz="700"/>
            </a:pPr>
            <a:endParaRPr/>
          </a:p>
          <a:p>
            <a:pPr>
              <a:defRPr sz="700"/>
            </a:pPr>
            <a:r>
              <a:t>Alma Mater </a:t>
            </a:r>
          </a:p>
          <a:p>
            <a:pPr>
              <a:defRPr sz="700"/>
            </a:pPr>
            <a:r>
              <a:t>Studiorum Universitá </a:t>
            </a:r>
          </a:p>
          <a:p>
            <a:pPr>
              <a:defRPr sz="700"/>
            </a:pPr>
            <a:r>
              <a:t>di Bologna</a:t>
            </a:r>
          </a:p>
          <a:p>
            <a:pPr>
              <a:defRPr sz="700"/>
            </a:pPr>
            <a:endParaRPr/>
          </a:p>
          <a:p>
            <a:pPr>
              <a:defRPr sz="700"/>
            </a:pPr>
            <a:r>
              <a:t>The University </a:t>
            </a:r>
          </a:p>
          <a:p>
            <a:pPr>
              <a:defRPr sz="700"/>
            </a:pPr>
            <a:r>
              <a:t>of Edinburgh</a:t>
            </a:r>
          </a:p>
          <a:p>
            <a:pPr>
              <a:defRPr sz="700"/>
            </a:pPr>
            <a:endParaRPr/>
          </a:p>
          <a:p>
            <a:pPr>
              <a:defRPr sz="700"/>
            </a:pPr>
            <a:endParaRPr/>
          </a:p>
          <a:p>
            <a:pPr>
              <a:defRPr sz="700"/>
            </a:pPr>
            <a:r>
              <a:t>Helsingin </a:t>
            </a:r>
          </a:p>
          <a:p>
            <a:pPr>
              <a:defRPr sz="700"/>
            </a:pPr>
            <a:r>
              <a:t>Yliopisto</a:t>
            </a:r>
          </a:p>
          <a:p>
            <a:pPr>
              <a:defRPr sz="700"/>
            </a:pPr>
            <a:endParaRPr/>
          </a:p>
          <a:p>
            <a:pPr>
              <a:defRPr sz="700"/>
            </a:pPr>
            <a:endParaRPr/>
          </a:p>
          <a:p>
            <a:pPr>
              <a:defRPr sz="700"/>
            </a:pPr>
            <a:r>
              <a:t>Uniwersytet Jagielloński </a:t>
            </a:r>
          </a:p>
          <a:p>
            <a:pPr>
              <a:defRPr sz="700"/>
            </a:pPr>
            <a:r>
              <a:t>w Krakowie</a:t>
            </a:r>
          </a:p>
          <a:p>
            <a:pPr>
              <a:defRPr sz="700"/>
            </a:pPr>
            <a:endParaRPr/>
          </a:p>
          <a:p>
            <a:pPr>
              <a:defRPr sz="700"/>
            </a:pPr>
            <a:endParaRPr/>
          </a:p>
          <a:p>
            <a:pPr>
              <a:defRPr sz="700"/>
            </a:pPr>
            <a:r>
              <a:t>KU Leuven</a:t>
            </a:r>
          </a:p>
          <a:p>
            <a:pPr>
              <a:defRPr sz="700"/>
            </a:pPr>
            <a:endParaRPr/>
          </a:p>
          <a:p>
            <a:pPr>
              <a:defRPr sz="700"/>
            </a:pPr>
            <a:endParaRPr/>
          </a:p>
          <a:p>
            <a:pPr>
              <a:defRPr sz="700"/>
            </a:pPr>
            <a:endParaRPr/>
          </a:p>
          <a:p>
            <a:pPr>
              <a:defRPr sz="700"/>
            </a:pPr>
            <a:r>
              <a:t>Universidad </a:t>
            </a:r>
          </a:p>
          <a:p>
            <a:pPr>
              <a:defRPr sz="700"/>
            </a:pPr>
            <a:r>
              <a:t>Complutense </a:t>
            </a:r>
          </a:p>
          <a:p>
            <a:pPr>
              <a:defRPr sz="700"/>
            </a:pPr>
            <a:r>
              <a:t>de Madrid</a:t>
            </a:r>
          </a:p>
          <a:p>
            <a:pPr>
              <a:defRPr sz="700"/>
            </a:pPr>
            <a:r>
              <a:t>Université Paris 1 Panthéon-Sorbonne</a:t>
            </a:r>
          </a:p>
          <a:p>
            <a:pPr>
              <a:defRPr sz="700"/>
            </a:pPr>
            <a:endParaRPr/>
          </a:p>
          <a:p>
            <a:pPr>
              <a:defRPr sz="700"/>
            </a:pPr>
            <a:endParaRPr/>
          </a:p>
          <a:p>
            <a:pPr>
              <a:defRPr sz="700"/>
            </a:pPr>
            <a:r>
              <a:t>Universiteit </a:t>
            </a:r>
            <a:br/>
            <a:r>
              <a:t>Leiden</a:t>
            </a:r>
          </a:p>
        </p:txBody>
      </p:sp>
      <p:sp>
        <p:nvSpPr>
          <p:cNvPr id="5" name="TextBox 4"/>
          <p:cNvSpPr txBox="1"/>
          <p:nvPr/>
        </p:nvSpPr>
        <p:spPr>
          <a:xfrm>
            <a:off x="0" y="-380003"/>
            <a:ext cx="432000" cy="249228"/>
          </a:xfrm>
          <a:prstGeom prst="rect">
            <a:avLst/>
          </a:prstGeom>
          <a:solidFill>
            <a:schemeClr val="accent2"/>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1</a:t>
            </a:r>
          </a:p>
        </p:txBody>
      </p:sp>
      <p:sp>
        <p:nvSpPr>
          <p:cNvPr id="6" name="TextBox 5"/>
          <p:cNvSpPr txBox="1"/>
          <p:nvPr/>
        </p:nvSpPr>
        <p:spPr>
          <a:xfrm>
            <a:off x="556758" y="-380003"/>
            <a:ext cx="2880001" cy="249228"/>
          </a:xfrm>
          <a:prstGeom prst="rect">
            <a:avLst/>
          </a:prstGeom>
          <a:solidFill>
            <a:schemeClr val="accent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36000" tIns="36000" rIns="36000" bIns="36000">
            <a:spAutoFit/>
          </a:bodyPr>
          <a:lstStyle>
            <a:lvl1pPr>
              <a:lnSpc>
                <a:spcPts val="1400"/>
              </a:lnSpc>
              <a:defRPr b="1">
                <a:solidFill>
                  <a:srgbClr val="FFFFFF"/>
                </a:solidFill>
              </a:defRPr>
            </a:lvl1pPr>
          </a:lstStyle>
          <a:p>
            <a:r>
              <a:t>Start</a:t>
            </a:r>
          </a:p>
        </p:txBody>
      </p:sp>
      <p:sp>
        <p:nvSpPr>
          <p:cNvPr id="7"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Title Text</a:t>
            </a:r>
          </a:p>
        </p:txBody>
      </p:sp>
      <p:sp>
        <p:nvSpPr>
          <p:cNvPr id="8"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4419600" y="4767262"/>
            <a:ext cx="2133600" cy="279401"/>
          </a:xfrm>
          <a:prstGeom prst="rect">
            <a:avLst/>
          </a:prstGeom>
          <a:ln w="12700">
            <a:miter lim="400000"/>
          </a:ln>
        </p:spPr>
        <p:txBody>
          <a:bodyPr wrap="none" lIns="0" tIns="0" rIns="0" bIns="0">
            <a:spAutoFit/>
          </a:bodyPr>
          <a:lstStyle>
            <a:lvl1pPr algn="r">
              <a:defRPr sz="7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80" r:id="rId1"/>
    <p:sldLayoutId id="2147483656" r:id="rId2"/>
    <p:sldLayoutId id="2147483660" r:id="rId3"/>
    <p:sldLayoutId id="2147483664" r:id="rId4"/>
    <p:sldLayoutId id="2147483669" r:id="rId5"/>
    <p:sldLayoutId id="2147483675" r:id="rId6"/>
  </p:sldLayoutIdLst>
  <p:transition spd="med"/>
  <p:txStyles>
    <p:titleStyle>
      <a:lvl1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1pPr>
      <a:lvl2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2pPr>
      <a:lvl3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3pPr>
      <a:lvl4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4pPr>
      <a:lvl5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5pPr>
      <a:lvl6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6pPr>
      <a:lvl7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7pPr>
      <a:lvl8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8pPr>
      <a:lvl9pPr marL="0" marR="0" indent="0" algn="l" defTabSz="685800" rtl="0" latinLnBrk="0">
        <a:lnSpc>
          <a:spcPct val="90000"/>
        </a:lnSpc>
        <a:spcBef>
          <a:spcPts val="0"/>
        </a:spcBef>
        <a:spcAft>
          <a:spcPts val="0"/>
        </a:spcAft>
        <a:buClrTx/>
        <a:buSzTx/>
        <a:buFontTx/>
        <a:buNone/>
        <a:tabLst/>
        <a:defRPr sz="3800" b="0" i="0" u="none" strike="noStrike" cap="none" spc="0" baseline="0">
          <a:solidFill>
            <a:srgbClr val="000000"/>
          </a:solidFill>
          <a:uFillTx/>
          <a:latin typeface="Georgia"/>
          <a:ea typeface="Georgia"/>
          <a:cs typeface="Georgia"/>
          <a:sym typeface="Georgia"/>
        </a:defRPr>
      </a:lvl9pPr>
    </p:titleStyle>
    <p:body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ato.int/cps/en/natohq/official_texts_16912.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cigionline.org/sites/default/files/pb_no.87.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97366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3329DF-11C2-3B9E-1952-11D613F4EA36}"/>
              </a:ext>
            </a:extLst>
          </p:cNvPr>
          <p:cNvSpPr>
            <a:spLocks noGrp="1"/>
          </p:cNvSpPr>
          <p:nvPr>
            <p:ph type="title"/>
          </p:nvPr>
        </p:nvSpPr>
        <p:spPr/>
        <p:txBody>
          <a:bodyPr>
            <a:normAutofit fontScale="90000"/>
          </a:bodyPr>
          <a:lstStyle/>
          <a:p>
            <a:r>
              <a:rPr lang="it-IT" dirty="0"/>
              <a:t>The Atlantic Charter:</a:t>
            </a:r>
            <a:endParaRPr lang="en-GB" dirty="0"/>
          </a:p>
        </p:txBody>
      </p:sp>
      <p:sp>
        <p:nvSpPr>
          <p:cNvPr id="3" name="Espaço Reservado para Texto 2">
            <a:extLst>
              <a:ext uri="{FF2B5EF4-FFF2-40B4-BE49-F238E27FC236}">
                <a16:creationId xmlns:a16="http://schemas.microsoft.com/office/drawing/2014/main" id="{19AE712A-1321-9467-330E-B36123A53D52}"/>
              </a:ext>
            </a:extLst>
          </p:cNvPr>
          <p:cNvSpPr>
            <a:spLocks noGrp="1"/>
          </p:cNvSpPr>
          <p:nvPr>
            <p:ph type="body" sz="half" idx="1"/>
          </p:nvPr>
        </p:nvSpPr>
        <p:spPr>
          <a:xfrm>
            <a:off x="215999" y="863101"/>
            <a:ext cx="4104989" cy="3673039"/>
          </a:xfrm>
        </p:spPr>
        <p:txBody>
          <a:bodyPr>
            <a:normAutofit fontScale="70000" lnSpcReduction="20000"/>
          </a:bodyPr>
          <a:lstStyle/>
          <a:p>
            <a:pPr algn="just"/>
            <a:r>
              <a:rPr lang="en-US" sz="1800" dirty="0">
                <a:latin typeface="Times New Roman" panose="02020603050405020304" pitchFamily="18" charset="0"/>
                <a:ea typeface="Arial MT"/>
                <a:cs typeface="Arial MT"/>
              </a:rPr>
              <a:t>I</a:t>
            </a:r>
            <a:r>
              <a:rPr lang="en-US" sz="1800" dirty="0">
                <a:effectLst/>
                <a:latin typeface="Times New Roman" panose="02020603050405020304" pitchFamily="18" charset="0"/>
                <a:ea typeface="Arial MT"/>
                <a:cs typeface="Arial MT"/>
              </a:rPr>
              <a:t>n August 14 of 1941, the US and UK leaders signed the </a:t>
            </a:r>
            <a:r>
              <a:rPr lang="en-US" sz="1800" b="1" dirty="0">
                <a:effectLst/>
                <a:latin typeface="Times New Roman" panose="02020603050405020304" pitchFamily="18" charset="0"/>
                <a:ea typeface="Arial MT"/>
                <a:cs typeface="Arial MT"/>
              </a:rPr>
              <a:t>Atlantic Charter</a:t>
            </a:r>
            <a:r>
              <a:rPr lang="en-US" sz="1800" dirty="0">
                <a:effectLst/>
                <a:latin typeface="Times New Roman" panose="02020603050405020304" pitchFamily="18" charset="0"/>
                <a:ea typeface="Arial MT"/>
                <a:cs typeface="Arial MT"/>
              </a:rPr>
              <a:t>, subsequently incorporated in the Declaration of the United Nations, which included elements of the </a:t>
            </a:r>
            <a:r>
              <a:rPr lang="en-US" sz="1800" b="1" dirty="0">
                <a:effectLst/>
                <a:latin typeface="Times New Roman" panose="02020603050405020304" pitchFamily="18" charset="0"/>
                <a:ea typeface="Arial MT"/>
                <a:cs typeface="Arial MT"/>
              </a:rPr>
              <a:t>trade/peace hypothesis</a:t>
            </a:r>
            <a:r>
              <a:rPr lang="en-US" sz="1800" b="1" dirty="0">
                <a:latin typeface="Times New Roman" panose="02020603050405020304" pitchFamily="18" charset="0"/>
                <a:ea typeface="Arial MT"/>
                <a:cs typeface="Arial MT"/>
              </a:rPr>
              <a:t>,</a:t>
            </a:r>
          </a:p>
          <a:p>
            <a:pPr algn="just"/>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Article Four stated that the signatories would do all in their power to “further the enjoyment of all states, great or small, victor or vanquished, of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access, on equal terms, to the trade and to the raw materials of the world which are needed for their economic prosperity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GB"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Article Seven </a:t>
            </a:r>
            <a:r>
              <a:rPr lang="en-GB" sz="2100" dirty="0">
                <a:effectLst/>
                <a:latin typeface="Times New Roman" panose="02020603050405020304" pitchFamily="18" charset="0"/>
                <a:ea typeface="Times New Roman" panose="02020603050405020304" pitchFamily="18" charset="0"/>
                <a:cs typeface="Times New Roman" panose="02020603050405020304" pitchFamily="18" charset="0"/>
              </a:rPr>
              <a:t>guaranteed</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 post-war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freedom of the seas</a:t>
            </a:r>
            <a:r>
              <a:rPr lang="en-GB" sz="18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endPar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and Article Eight drew a link between peace and providence, stating that “all the nations of the world, for realistic as well as spiritual reasons, must come to the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abandonment of the use of force</a:t>
            </a:r>
            <a:r>
              <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GB"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Available at: </a:t>
            </a:r>
            <a:r>
              <a:rPr lang="en-GB"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https://www.nato.int/cps/en/natohq/official_texts_16912.htm</a:t>
            </a:r>
            <a:endParaRPr lang="en-GB" dirty="0"/>
          </a:p>
        </p:txBody>
      </p:sp>
      <p:sp>
        <p:nvSpPr>
          <p:cNvPr id="5" name="Espaço Reservado para Texto 4">
            <a:extLst>
              <a:ext uri="{FF2B5EF4-FFF2-40B4-BE49-F238E27FC236}">
                <a16:creationId xmlns:a16="http://schemas.microsoft.com/office/drawing/2014/main" id="{EE8F335A-59A6-D146-46E3-3121859E6C66}"/>
              </a:ext>
            </a:extLst>
          </p:cNvPr>
          <p:cNvSpPr>
            <a:spLocks noGrp="1"/>
          </p:cNvSpPr>
          <p:nvPr>
            <p:ph type="body" sz="quarter" idx="22"/>
          </p:nvPr>
        </p:nvSpPr>
        <p:spPr/>
        <p:txBody>
          <a:bodyPr/>
          <a:lstStyle/>
          <a:p>
            <a:endParaRPr lang="en-GB"/>
          </a:p>
        </p:txBody>
      </p:sp>
      <p:pic>
        <p:nvPicPr>
          <p:cNvPr id="3074" name="Picture 2" descr="Roosevelt's and Churchill's Atlantic Charter | U.S. Naval Institute">
            <a:extLst>
              <a:ext uri="{FF2B5EF4-FFF2-40B4-BE49-F238E27FC236}">
                <a16:creationId xmlns:a16="http://schemas.microsoft.com/office/drawing/2014/main" id="{50E475AE-15C9-A796-5CFB-FB4EC255C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19" y="238118"/>
            <a:ext cx="3131677" cy="466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086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941AF-B576-BEF1-931B-4DF2521E9FFD}"/>
              </a:ext>
            </a:extLst>
          </p:cNvPr>
          <p:cNvSpPr>
            <a:spLocks noGrp="1"/>
          </p:cNvSpPr>
          <p:nvPr>
            <p:ph type="title"/>
          </p:nvPr>
        </p:nvSpPr>
        <p:spPr/>
        <p:txBody>
          <a:bodyPr/>
          <a:lstStyle/>
          <a:p>
            <a:r>
              <a:rPr lang="it-IT" dirty="0"/>
              <a:t>GATT 1947</a:t>
            </a:r>
            <a:endParaRPr lang="en-GB" dirty="0"/>
          </a:p>
        </p:txBody>
      </p:sp>
      <p:sp>
        <p:nvSpPr>
          <p:cNvPr id="3" name="Espaço Reservado para Texto 2">
            <a:extLst>
              <a:ext uri="{FF2B5EF4-FFF2-40B4-BE49-F238E27FC236}">
                <a16:creationId xmlns:a16="http://schemas.microsoft.com/office/drawing/2014/main" id="{029E0FE5-FEF4-A761-10A8-E501488FE3B8}"/>
              </a:ext>
            </a:extLst>
          </p:cNvPr>
          <p:cNvSpPr>
            <a:spLocks noGrp="1"/>
          </p:cNvSpPr>
          <p:nvPr>
            <p:ph type="body" sz="half" idx="1"/>
          </p:nvPr>
        </p:nvSpPr>
        <p:spPr>
          <a:xfrm>
            <a:off x="215999" y="971999"/>
            <a:ext cx="8332578" cy="3564141"/>
          </a:xfrm>
        </p:spPr>
        <p:txBody>
          <a:bodyPr>
            <a:normAutofit/>
          </a:bodyPr>
          <a:lstStyle/>
          <a:p>
            <a:pPr marL="0" indent="0" algn="just">
              <a:buNone/>
            </a:pPr>
            <a:r>
              <a:rPr lang="en-US" sz="2000" b="0" i="0" dirty="0">
                <a:solidFill>
                  <a:schemeClr val="tx1"/>
                </a:solidFill>
                <a:effectLst/>
                <a:latin typeface="Times New Roman" panose="02020603050405020304" pitchFamily="18" charset="0"/>
                <a:cs typeface="Times New Roman" panose="02020603050405020304" pitchFamily="18" charset="0"/>
              </a:rPr>
              <a:t>O</a:t>
            </a:r>
            <a:r>
              <a:rPr lang="en-GB" sz="2000" b="0" i="0" dirty="0">
                <a:solidFill>
                  <a:schemeClr val="tx1"/>
                </a:solidFill>
                <a:effectLst/>
                <a:latin typeface="Times New Roman" panose="02020603050405020304" pitchFamily="18" charset="0"/>
                <a:cs typeface="Times New Roman" panose="02020603050405020304" pitchFamily="18" charset="0"/>
              </a:rPr>
              <a:t>n </a:t>
            </a:r>
            <a:r>
              <a:rPr lang="en-GB" sz="2000" b="1" i="0" dirty="0">
                <a:solidFill>
                  <a:schemeClr val="tx1"/>
                </a:solidFill>
                <a:effectLst/>
                <a:latin typeface="Times New Roman" panose="02020603050405020304" pitchFamily="18" charset="0"/>
                <a:cs typeface="Times New Roman" panose="02020603050405020304" pitchFamily="18" charset="0"/>
              </a:rPr>
              <a:t>1 January 1948</a:t>
            </a:r>
            <a:r>
              <a:rPr lang="en-GB" sz="2000" b="0" i="0" dirty="0">
                <a:solidFill>
                  <a:schemeClr val="tx1"/>
                </a:solidFill>
                <a:effectLst/>
                <a:latin typeface="Times New Roman" panose="02020603050405020304" pitchFamily="18" charset="0"/>
                <a:cs typeface="Times New Roman" panose="02020603050405020304" pitchFamily="18" charset="0"/>
              </a:rPr>
              <a:t>, GATT entered into force. The 23 founding members were: Australia, Belgium, Brazil, Burma, Canada, Ceylon, Chile, China, Cuba, Czechoslovakia, France, India, Lebanon, Luxembourg, Netherlands, New Zealand, Norway, Pakistan, Southern Rhodesia, Syria, South Africa, </a:t>
            </a:r>
            <a:r>
              <a:rPr lang="en-GB" sz="2000" b="1" i="0" dirty="0">
                <a:solidFill>
                  <a:schemeClr val="tx1"/>
                </a:solidFill>
                <a:effectLst/>
                <a:latin typeface="Times New Roman" panose="02020603050405020304" pitchFamily="18" charset="0"/>
                <a:cs typeface="Times New Roman" panose="02020603050405020304" pitchFamily="18" charset="0"/>
              </a:rPr>
              <a:t>United Kingdom and the United States</a:t>
            </a:r>
            <a:r>
              <a:rPr lang="en-GB" sz="2000" b="0" i="0" dirty="0">
                <a:solidFill>
                  <a:schemeClr val="tx1"/>
                </a:solidFill>
                <a:effectLst/>
                <a:latin typeface="Times New Roman" panose="02020603050405020304" pitchFamily="18" charset="0"/>
                <a:cs typeface="Times New Roman" panose="02020603050405020304" pitchFamily="18" charset="0"/>
              </a:rPr>
              <a:t>.</a:t>
            </a:r>
          </a:p>
          <a:p>
            <a:pPr marL="0" indent="0" algn="just">
              <a:buNone/>
            </a:pPr>
            <a:endParaRPr lang="en-GB" sz="20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b="1" dirty="0">
                <a:solidFill>
                  <a:schemeClr val="tx1"/>
                </a:solidFill>
                <a:effectLst/>
                <a:latin typeface="Times New Roman" panose="02020603050405020304" pitchFamily="18" charset="0"/>
                <a:ea typeface="Arial MT"/>
                <a:cs typeface="Times New Roman" panose="02020603050405020304" pitchFamily="18" charset="0"/>
              </a:rPr>
              <a:t>“</a:t>
            </a:r>
            <a:r>
              <a:rPr lang="en-US" sz="2000" b="1" i="1" dirty="0">
                <a:solidFill>
                  <a:schemeClr val="tx1"/>
                </a:solidFill>
                <a:effectLst/>
                <a:latin typeface="Times New Roman" panose="02020603050405020304" pitchFamily="18" charset="0"/>
                <a:ea typeface="Arial MT"/>
                <a:cs typeface="Times New Roman" panose="02020603050405020304" pitchFamily="18" charset="0"/>
              </a:rPr>
              <a:t>The making of the world order on the basis of the twin doctrines of democracy and the free market was an avowed project of the United States</a:t>
            </a:r>
            <a:r>
              <a:rPr lang="en-US" sz="2000" b="1" dirty="0">
                <a:solidFill>
                  <a:schemeClr val="tx1"/>
                </a:solidFill>
                <a:effectLst/>
                <a:latin typeface="Times New Roman" panose="02020603050405020304" pitchFamily="18" charset="0"/>
                <a:ea typeface="Arial MT"/>
                <a:cs typeface="Times New Roman" panose="02020603050405020304" pitchFamily="18" charset="0"/>
              </a:rPr>
              <a:t>.”</a:t>
            </a:r>
          </a:p>
          <a:p>
            <a:pPr marL="0" indent="0" algn="just">
              <a:buNone/>
            </a:pPr>
            <a:r>
              <a:rPr lang="en-US" sz="2000" dirty="0">
                <a:solidFill>
                  <a:schemeClr val="tx1"/>
                </a:solidFill>
                <a:effectLst/>
                <a:latin typeface="Times New Roman" panose="02020603050405020304" pitchFamily="18" charset="0"/>
                <a:ea typeface="Arial MT"/>
                <a:cs typeface="Times New Roman" panose="02020603050405020304" pitchFamily="18" charset="0"/>
              </a:rPr>
              <a:t> </a:t>
            </a:r>
            <a:r>
              <a:rPr lang="en-GB" sz="1600" b="0" i="0" dirty="0" err="1">
                <a:solidFill>
                  <a:schemeClr val="tx1"/>
                </a:solidFill>
                <a:effectLst/>
                <a:latin typeface="Times New Roman" panose="02020603050405020304" pitchFamily="18" charset="0"/>
                <a:cs typeface="Times New Roman" panose="02020603050405020304" pitchFamily="18" charset="0"/>
              </a:rPr>
              <a:t>Sornarajah</a:t>
            </a:r>
            <a:r>
              <a:rPr lang="en-GB" sz="1600" b="0" i="0" dirty="0">
                <a:solidFill>
                  <a:schemeClr val="tx1"/>
                </a:solidFill>
                <a:effectLst/>
                <a:latin typeface="Times New Roman" panose="02020603050405020304" pitchFamily="18" charset="0"/>
                <a:cs typeface="Times New Roman" panose="02020603050405020304" pitchFamily="18" charset="0"/>
              </a:rPr>
              <a:t>, </a:t>
            </a:r>
            <a:r>
              <a:rPr lang="en-GB" sz="1600" b="0" i="0" dirty="0" err="1">
                <a:solidFill>
                  <a:schemeClr val="tx1"/>
                </a:solidFill>
                <a:effectLst/>
                <a:latin typeface="Times New Roman" panose="02020603050405020304" pitchFamily="18" charset="0"/>
                <a:cs typeface="Times New Roman" panose="02020603050405020304" pitchFamily="18" charset="0"/>
              </a:rPr>
              <a:t>Muthucumaraswamy</a:t>
            </a:r>
            <a:r>
              <a:rPr lang="en-GB" sz="1600" b="0" i="0" dirty="0">
                <a:solidFill>
                  <a:schemeClr val="tx1"/>
                </a:solidFill>
                <a:effectLst/>
                <a:latin typeface="Times New Roman" panose="02020603050405020304" pitchFamily="18" charset="0"/>
                <a:cs typeface="Times New Roman" panose="02020603050405020304" pitchFamily="18" charset="0"/>
              </a:rPr>
              <a:t>. </a:t>
            </a:r>
            <a:r>
              <a:rPr lang="en-GB" sz="1600" b="0" i="1" dirty="0">
                <a:solidFill>
                  <a:schemeClr val="tx1"/>
                </a:solidFill>
                <a:effectLst/>
                <a:latin typeface="Times New Roman" panose="02020603050405020304" pitchFamily="18" charset="0"/>
                <a:cs typeface="Times New Roman" panose="02020603050405020304" pitchFamily="18" charset="0"/>
              </a:rPr>
              <a:t>The International Law on Foreign Investment</a:t>
            </a:r>
            <a:r>
              <a:rPr lang="en-GB" sz="1600" b="0" i="0" dirty="0">
                <a:solidFill>
                  <a:schemeClr val="tx1"/>
                </a:solidFill>
                <a:effectLst/>
                <a:latin typeface="Times New Roman" panose="02020603050405020304" pitchFamily="18" charset="0"/>
                <a:cs typeface="Times New Roman" panose="02020603050405020304" pitchFamily="18" charset="0"/>
              </a:rPr>
              <a:t>. 5. ed., Cambridge University Press, 2021, </a:t>
            </a:r>
            <a:r>
              <a:rPr lang="en-GB"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 06.</a:t>
            </a:r>
          </a:p>
        </p:txBody>
      </p:sp>
      <p:sp>
        <p:nvSpPr>
          <p:cNvPr id="5" name="Espaço Reservado para Texto 4">
            <a:extLst>
              <a:ext uri="{FF2B5EF4-FFF2-40B4-BE49-F238E27FC236}">
                <a16:creationId xmlns:a16="http://schemas.microsoft.com/office/drawing/2014/main" id="{84186C5F-F928-1F05-5BCB-8A6D06FCDD41}"/>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15316584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84186C5F-F928-1F05-5BCB-8A6D06FCDD41}"/>
              </a:ext>
            </a:extLst>
          </p:cNvPr>
          <p:cNvSpPr>
            <a:spLocks noGrp="1"/>
          </p:cNvSpPr>
          <p:nvPr>
            <p:ph type="body" sz="quarter" idx="22"/>
          </p:nvPr>
        </p:nvSpPr>
        <p:spPr/>
        <p:txBody>
          <a:bodyPr/>
          <a:lstStyle/>
          <a:p>
            <a:endParaRPr lang="en-GB"/>
          </a:p>
        </p:txBody>
      </p:sp>
      <p:pic>
        <p:nvPicPr>
          <p:cNvPr id="6150" name="Picture 6" descr="The General Agreement On Tariffs And Trade">
            <a:extLst>
              <a:ext uri="{FF2B5EF4-FFF2-40B4-BE49-F238E27FC236}">
                <a16:creationId xmlns:a16="http://schemas.microsoft.com/office/drawing/2014/main" id="{8F1BC1C1-0DA4-232F-7354-EDB9AD63B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512" y="438150"/>
            <a:ext cx="62769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691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DC274D-55CA-A9F6-5B9E-70BE88057D36}"/>
              </a:ext>
            </a:extLst>
          </p:cNvPr>
          <p:cNvSpPr>
            <a:spLocks noGrp="1"/>
          </p:cNvSpPr>
          <p:nvPr>
            <p:ph type="title"/>
          </p:nvPr>
        </p:nvSpPr>
        <p:spPr>
          <a:xfrm>
            <a:off x="215999" y="215099"/>
            <a:ext cx="4104989" cy="576001"/>
          </a:xfrm>
        </p:spPr>
        <p:txBody>
          <a:bodyPr>
            <a:normAutofit/>
          </a:bodyPr>
          <a:lstStyle/>
          <a:p>
            <a:r>
              <a:rPr lang="it-IT" sz="1600" dirty="0" err="1"/>
              <a:t>Creation</a:t>
            </a:r>
            <a:r>
              <a:rPr lang="it-IT" sz="1600" dirty="0"/>
              <a:t> of WTO with the Marrakesh Agreement in 1994</a:t>
            </a:r>
            <a:endParaRPr lang="en-GB" sz="1600" dirty="0"/>
          </a:p>
        </p:txBody>
      </p:sp>
      <p:sp>
        <p:nvSpPr>
          <p:cNvPr id="3" name="Espaço Reservado para Texto 2">
            <a:extLst>
              <a:ext uri="{FF2B5EF4-FFF2-40B4-BE49-F238E27FC236}">
                <a16:creationId xmlns:a16="http://schemas.microsoft.com/office/drawing/2014/main" id="{6F8EE187-CD52-DE8D-929A-3124F5FA4220}"/>
              </a:ext>
            </a:extLst>
          </p:cNvPr>
          <p:cNvSpPr>
            <a:spLocks noGrp="1"/>
          </p:cNvSpPr>
          <p:nvPr>
            <p:ph type="body" sz="half" idx="1"/>
          </p:nvPr>
        </p:nvSpPr>
        <p:spPr>
          <a:xfrm>
            <a:off x="215999" y="971999"/>
            <a:ext cx="8323844" cy="3564141"/>
          </a:xfrm>
        </p:spPr>
        <p:txBody>
          <a:bodyPr>
            <a:normAutofit/>
          </a:bodyPr>
          <a:lstStyle/>
          <a:p>
            <a:pPr algn="just"/>
            <a:endParaRPr lang="en-GB" sz="2000" dirty="0">
              <a:effectLst/>
              <a:latin typeface="Times New Roman" panose="02020603050405020304" pitchFamily="18" charset="0"/>
              <a:ea typeface="Times New Roman" panose="02020603050405020304" pitchFamily="18" charset="0"/>
            </a:endParaRPr>
          </a:p>
          <a:p>
            <a:pPr algn="just"/>
            <a:r>
              <a:rPr lang="en-GB" sz="2000" dirty="0">
                <a:latin typeface="Times New Roman" panose="02020603050405020304" pitchFamily="18" charset="0"/>
                <a:ea typeface="Times New Roman" panose="02020603050405020304" pitchFamily="18" charset="0"/>
              </a:rPr>
              <a:t>The negotiations that culminated with the Marrakesh Agreements took place after the </a:t>
            </a:r>
            <a:r>
              <a:rPr lang="en-GB" sz="2000" b="1" dirty="0">
                <a:latin typeface="Times New Roman" panose="02020603050405020304" pitchFamily="18" charset="0"/>
                <a:ea typeface="Times New Roman" panose="02020603050405020304" pitchFamily="18" charset="0"/>
              </a:rPr>
              <a:t>fall of the Berlin Wall </a:t>
            </a:r>
            <a:r>
              <a:rPr lang="en-GB" sz="2000" dirty="0">
                <a:latin typeface="Times New Roman" panose="02020603050405020304" pitchFamily="18" charset="0"/>
                <a:ea typeface="Times New Roman" panose="02020603050405020304" pitchFamily="18" charset="0"/>
              </a:rPr>
              <a:t>(1989) and the </a:t>
            </a:r>
            <a:r>
              <a:rPr lang="en-GB" sz="2000" b="1" dirty="0">
                <a:latin typeface="Times New Roman" panose="02020603050405020304" pitchFamily="18" charset="0"/>
                <a:ea typeface="Times New Roman" panose="02020603050405020304" pitchFamily="18" charset="0"/>
              </a:rPr>
              <a:t>Soviet Union </a:t>
            </a:r>
            <a:r>
              <a:rPr lang="en-GB" sz="2000" dirty="0">
                <a:latin typeface="Times New Roman" panose="02020603050405020304" pitchFamily="18" charset="0"/>
                <a:ea typeface="Times New Roman" panose="02020603050405020304" pitchFamily="18" charset="0"/>
              </a:rPr>
              <a:t>(1991). Until that moment, only countries allies of the capitalist western world could enjoy the benefits of free trade.</a:t>
            </a:r>
          </a:p>
          <a:p>
            <a:pPr marL="0" indent="0" algn="just">
              <a:buNone/>
            </a:pPr>
            <a:endParaRPr lang="en-GB" sz="2000" dirty="0">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From 1995 until 2022, 36 Countries have acceded the WTO, including countries not adept of a republican form founded in democratic values and in human rights protection, as the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sui generis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communist China – that acceded to WTO in 2001 - and Russia – that acceded in 2012 after a long period of negotiations.</a:t>
            </a:r>
          </a:p>
          <a:p>
            <a:pPr marL="0" indent="0" algn="jus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2000" dirty="0">
              <a:latin typeface="Times New Roman" panose="02020603050405020304" pitchFamily="18" charset="0"/>
              <a:ea typeface="Times New Roman" panose="02020603050405020304" pitchFamily="18" charset="0"/>
            </a:endParaRPr>
          </a:p>
          <a:p>
            <a:pPr marL="0" indent="0" algn="just">
              <a:buNone/>
            </a:pPr>
            <a:endParaRPr lang="en-GB" dirty="0"/>
          </a:p>
        </p:txBody>
      </p:sp>
      <p:sp>
        <p:nvSpPr>
          <p:cNvPr id="5" name="Espaço Reservado para Texto 4">
            <a:extLst>
              <a:ext uri="{FF2B5EF4-FFF2-40B4-BE49-F238E27FC236}">
                <a16:creationId xmlns:a16="http://schemas.microsoft.com/office/drawing/2014/main" id="{D34579AE-AAB1-4D4E-2C3D-AE9CD5FD7FD5}"/>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31052977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10" name="Imagem 9">
            <a:extLst>
              <a:ext uri="{FF2B5EF4-FFF2-40B4-BE49-F238E27FC236}">
                <a16:creationId xmlns:a16="http://schemas.microsoft.com/office/drawing/2014/main" id="{0E4BD678-9DDB-BE10-C19D-8D80AB0901C4}"/>
              </a:ext>
            </a:extLst>
          </p:cNvPr>
          <p:cNvPicPr>
            <a:picLocks noChangeAspect="1"/>
          </p:cNvPicPr>
          <p:nvPr/>
        </p:nvPicPr>
        <p:blipFill>
          <a:blip r:embed="rId2"/>
          <a:stretch>
            <a:fillRect/>
          </a:stretch>
        </p:blipFill>
        <p:spPr>
          <a:xfrm>
            <a:off x="597899" y="0"/>
            <a:ext cx="7551472" cy="5143500"/>
          </a:xfrm>
          <a:prstGeom prst="rect">
            <a:avLst/>
          </a:prstGeom>
        </p:spPr>
      </p:pic>
    </p:spTree>
    <p:extLst>
      <p:ext uri="{BB962C8B-B14F-4D97-AF65-F5344CB8AC3E}">
        <p14:creationId xmlns:p14="http://schemas.microsoft.com/office/powerpoint/2010/main" val="233012083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3" name="Imagem 2">
            <a:extLst>
              <a:ext uri="{FF2B5EF4-FFF2-40B4-BE49-F238E27FC236}">
                <a16:creationId xmlns:a16="http://schemas.microsoft.com/office/drawing/2014/main" id="{A001EDF3-21A2-1F82-6805-94FB98BB1543}"/>
              </a:ext>
            </a:extLst>
          </p:cNvPr>
          <p:cNvPicPr>
            <a:picLocks noChangeAspect="1"/>
          </p:cNvPicPr>
          <p:nvPr/>
        </p:nvPicPr>
        <p:blipFill>
          <a:blip r:embed="rId2"/>
          <a:stretch>
            <a:fillRect/>
          </a:stretch>
        </p:blipFill>
        <p:spPr>
          <a:xfrm>
            <a:off x="571499" y="165272"/>
            <a:ext cx="7577871" cy="4978228"/>
          </a:xfrm>
          <a:prstGeom prst="rect">
            <a:avLst/>
          </a:prstGeom>
        </p:spPr>
      </p:pic>
    </p:spTree>
    <p:extLst>
      <p:ext uri="{BB962C8B-B14F-4D97-AF65-F5344CB8AC3E}">
        <p14:creationId xmlns:p14="http://schemas.microsoft.com/office/powerpoint/2010/main" val="27685828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3074" name="Picture 2" descr="How the West invited China to eat its lunch - BBC News">
            <a:extLst>
              <a:ext uri="{FF2B5EF4-FFF2-40B4-BE49-F238E27FC236}">
                <a16:creationId xmlns:a16="http://schemas.microsoft.com/office/drawing/2014/main" id="{E8B8DBC0-D7A4-6DC4-84E0-C2209124A0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9525" y="0"/>
            <a:ext cx="65833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038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4098" name="Picture 2" descr="Climate change: Carbon emissions show rapid rebound after Covid dip - BBC  News">
            <a:extLst>
              <a:ext uri="{FF2B5EF4-FFF2-40B4-BE49-F238E27FC236}">
                <a16:creationId xmlns:a16="http://schemas.microsoft.com/office/drawing/2014/main" id="{071E033E-28DB-D630-0414-FFD8D72C41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9975" y="0"/>
            <a:ext cx="70040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2896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6184C3F0-CE1C-B3DB-584D-6949E7F44EEB}"/>
              </a:ext>
            </a:extLst>
          </p:cNvPr>
          <p:cNvSpPr>
            <a:spLocks noGrp="1"/>
          </p:cNvSpPr>
          <p:nvPr>
            <p:ph type="body" sz="quarter" idx="22"/>
          </p:nvPr>
        </p:nvSpPr>
        <p:spPr/>
        <p:txBody>
          <a:bodyPr/>
          <a:lstStyle/>
          <a:p>
            <a:endParaRPr lang="en-GB"/>
          </a:p>
        </p:txBody>
      </p:sp>
      <p:pic>
        <p:nvPicPr>
          <p:cNvPr id="1026" name="Picture 2" descr="GDP country Rankin 2022">
            <a:extLst>
              <a:ext uri="{FF2B5EF4-FFF2-40B4-BE49-F238E27FC236}">
                <a16:creationId xmlns:a16="http://schemas.microsoft.com/office/drawing/2014/main" id="{4B5CB920-EFF9-3D39-EA1F-B5F3B2DD6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810" y="41381"/>
            <a:ext cx="4779586" cy="5060738"/>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CB812158-46BD-570E-CC5F-2B6FCE7BB91C}"/>
              </a:ext>
            </a:extLst>
          </p:cNvPr>
          <p:cNvSpPr txBox="1"/>
          <p:nvPr/>
        </p:nvSpPr>
        <p:spPr>
          <a:xfrm>
            <a:off x="5644559" y="4278670"/>
            <a:ext cx="3346702"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400" b="1" i="0" dirty="0">
                <a:solidFill>
                  <a:srgbClr val="121212"/>
                </a:solidFill>
                <a:effectLst/>
                <a:latin typeface="var(--secondary-font)"/>
              </a:rPr>
              <a:t>The world economy in 2022</a:t>
            </a:r>
          </a:p>
          <a:p>
            <a:pPr algn="just"/>
            <a:r>
              <a:rPr lang="en-GB" sz="1400" b="1" dirty="0">
                <a:solidFill>
                  <a:srgbClr val="121212"/>
                </a:solidFill>
                <a:latin typeface="var(--secondary-font)"/>
              </a:rPr>
              <a:t>Available at:</a:t>
            </a:r>
          </a:p>
          <a:p>
            <a:pPr algn="just"/>
            <a:r>
              <a:rPr lang="en-GB" sz="1400" b="1" i="0" dirty="0">
                <a:solidFill>
                  <a:srgbClr val="121212"/>
                </a:solidFill>
                <a:effectLst/>
                <a:latin typeface="var(--secondary-font)"/>
              </a:rPr>
              <a:t>https://www.ipanovia.com/country-gdp/</a:t>
            </a:r>
          </a:p>
          <a:p>
            <a:pPr algn="just"/>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08169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4F526F6C-795E-0445-C6D9-EC840CD482F2}"/>
              </a:ext>
            </a:extLst>
          </p:cNvPr>
          <p:cNvSpPr>
            <a:spLocks noGrp="1"/>
          </p:cNvSpPr>
          <p:nvPr>
            <p:ph type="body" sz="quarter" idx="22"/>
          </p:nvPr>
        </p:nvSpPr>
        <p:spPr/>
        <p:txBody>
          <a:bodyPr/>
          <a:lstStyle/>
          <a:p>
            <a:endParaRPr lang="en-GB"/>
          </a:p>
        </p:txBody>
      </p:sp>
      <p:sp>
        <p:nvSpPr>
          <p:cNvPr id="8" name="CaixaDeTexto 7">
            <a:extLst>
              <a:ext uri="{FF2B5EF4-FFF2-40B4-BE49-F238E27FC236}">
                <a16:creationId xmlns:a16="http://schemas.microsoft.com/office/drawing/2014/main" id="{D2731D45-2F3D-72FB-50F6-2CC5434D095F}"/>
              </a:ext>
            </a:extLst>
          </p:cNvPr>
          <p:cNvSpPr txBox="1"/>
          <p:nvPr/>
        </p:nvSpPr>
        <p:spPr>
          <a:xfrm>
            <a:off x="362092" y="557205"/>
            <a:ext cx="7917908" cy="39857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1400" i="1" dirty="0">
                <a:effectLst/>
                <a:latin typeface="Times New Roman" panose="02020603050405020304" pitchFamily="18" charset="0"/>
                <a:ea typeface="Arial MT"/>
                <a:cs typeface="Arial MT"/>
              </a:rPr>
              <a:t>As it grew economically, </a:t>
            </a:r>
            <a:r>
              <a:rPr lang="en-US" sz="1400" b="1" i="1" dirty="0">
                <a:effectLst/>
                <a:latin typeface="Times New Roman" panose="02020603050405020304" pitchFamily="18" charset="0"/>
                <a:ea typeface="Arial MT"/>
                <a:cs typeface="Arial MT"/>
              </a:rPr>
              <a:t>Washington had hoped that China would become a “responsible stakeholder” in the U.S.-led, rules-based international order</a:t>
            </a:r>
            <a:r>
              <a:rPr lang="en-US" sz="1400" i="1" dirty="0">
                <a:effectLst/>
                <a:latin typeface="Times New Roman" panose="02020603050405020304" pitchFamily="18" charset="0"/>
                <a:ea typeface="Arial MT"/>
                <a:cs typeface="Arial MT"/>
              </a:rPr>
              <a:t>. </a:t>
            </a:r>
            <a:r>
              <a:rPr lang="en-US" sz="1400" b="1" i="1" dirty="0">
                <a:effectLst/>
                <a:latin typeface="Times New Roman" panose="02020603050405020304" pitchFamily="18" charset="0"/>
                <a:ea typeface="Arial MT"/>
                <a:cs typeface="Arial MT"/>
              </a:rPr>
              <a:t>The hope was that, like South Korea and Taiwan before it, China would integrate into the global economic system, transition to a democratic form of government, and cooperate internationally through formal institutions</a:t>
            </a:r>
            <a:r>
              <a:rPr lang="en-US" sz="1400" i="1" dirty="0">
                <a:effectLst/>
                <a:latin typeface="Times New Roman" panose="02020603050405020304" pitchFamily="18" charset="0"/>
                <a:ea typeface="Arial MT"/>
                <a:cs typeface="Arial MT"/>
              </a:rPr>
              <a:t>. </a:t>
            </a:r>
            <a:r>
              <a:rPr lang="en-US" sz="1400" b="1" i="1" u="sng" dirty="0">
                <a:effectLst/>
                <a:latin typeface="Times New Roman" panose="02020603050405020304" pitchFamily="18" charset="0"/>
                <a:ea typeface="Arial MT"/>
                <a:cs typeface="Arial MT"/>
              </a:rPr>
              <a:t>Unfortunately, these fond hopes were not borne out. China stubbornly resisted democratization even as its economy grew</a:t>
            </a:r>
            <a:r>
              <a:rPr lang="en-US" sz="1400" i="1" dirty="0">
                <a:effectLst/>
                <a:latin typeface="Times New Roman" panose="02020603050405020304" pitchFamily="18" charset="0"/>
                <a:ea typeface="Arial MT"/>
                <a:cs typeface="Arial MT"/>
              </a:rPr>
              <a:t>. (…) the CCP maintains complete political control in China and President Xi is the most dictatorial Chinese leader since Mao Zedong. As in other autocracies, the Chinese people lack basic political and civil liberties. They are not allowed a voice in the selection of their government. The CCP uses censorship and repression against those who dare to speak out against it. In one comical example, the party banned online images of the children’s cartoon character Winnie the Pooh when commentators noted the unflattering likeness between the rotund and pale bear and President Xi.”</a:t>
            </a:r>
            <a:endParaRPr lang="en-GB" sz="1400" dirty="0">
              <a:effectLst/>
              <a:latin typeface="Arial MT"/>
              <a:ea typeface="Arial MT"/>
              <a:cs typeface="Arial MT"/>
            </a:endParaRPr>
          </a:p>
          <a:p>
            <a:pPr algn="just"/>
            <a:r>
              <a:rPr lang="en-GB" sz="1100" dirty="0" err="1">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Kroenig</a:t>
            </a:r>
            <a:r>
              <a:rPr lang="en-GB" sz="1100" dirty="0">
                <a:solidFill>
                  <a:srgbClr val="2A2A2A"/>
                </a:solidFill>
                <a:effectLst/>
                <a:latin typeface="Times New Roman" panose="02020603050405020304" pitchFamily="18" charset="0"/>
                <a:ea typeface="Times New Roman" panose="02020603050405020304" pitchFamily="18" charset="0"/>
                <a:cs typeface="Times New Roman" panose="02020603050405020304" pitchFamily="18" charset="0"/>
              </a:rPr>
              <a:t>, Matthew</a:t>
            </a:r>
            <a:r>
              <a:rPr lang="en-GB" sz="11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1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Return of Great Power Rivalry: Democracy versus Autocracy from the Ancient World to the U.S. and China</a:t>
            </a: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New York, 2020; online </a:t>
            </a:r>
            <a:r>
              <a:rPr lang="en-GB" sz="11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edn</a:t>
            </a:r>
            <a:r>
              <a:rPr lang="en-GB"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Oxford Academic, 19 Mar. 2020. </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44620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itle 1"/>
          <p:cNvSpPr txBox="1">
            <a:spLocks noGrp="1"/>
          </p:cNvSpPr>
          <p:nvPr>
            <p:ph type="title"/>
          </p:nvPr>
        </p:nvSpPr>
        <p:spPr>
          <a:xfrm>
            <a:off x="216000" y="143999"/>
            <a:ext cx="6480002" cy="1656002"/>
          </a:xfrm>
          <a:prstGeom prst="rect">
            <a:avLst/>
          </a:prstGeom>
        </p:spPr>
        <p:txBody>
          <a:bodyPr>
            <a:normAutofit fontScale="90000"/>
          </a:bodyPr>
          <a:lstStyle/>
          <a:p>
            <a:r>
              <a:rPr lang="en-GB" b="1" dirty="0"/>
              <a:t>The External Economic Action of the European Union and the Sustainable Development Goals</a:t>
            </a:r>
            <a:endParaRPr dirty="0"/>
          </a:p>
        </p:txBody>
      </p:sp>
      <p:sp>
        <p:nvSpPr>
          <p:cNvPr id="593" name="Subtitle 2"/>
          <p:cNvSpPr txBox="1">
            <a:spLocks noGrp="1"/>
          </p:cNvSpPr>
          <p:nvPr>
            <p:ph type="body" sz="quarter" idx="1"/>
          </p:nvPr>
        </p:nvSpPr>
        <p:spPr>
          <a:xfrm>
            <a:off x="290341" y="2283219"/>
            <a:ext cx="6480002" cy="324001"/>
          </a:xfrm>
          <a:prstGeom prst="rect">
            <a:avLst/>
          </a:prstGeom>
        </p:spPr>
        <p:txBody>
          <a:bodyPr>
            <a:normAutofit fontScale="70000" lnSpcReduction="20000"/>
          </a:bodyPr>
          <a:lstStyle/>
          <a:p>
            <a:r>
              <a:rPr lang="en-GB" dirty="0">
                <a:solidFill>
                  <a:schemeClr val="accent6">
                    <a:lumMod val="50000"/>
                  </a:schemeClr>
                </a:solidFill>
              </a:rPr>
              <a:t>Special presentation by Klarissa Martins Sckayer Abicalam– University of Bologna- klarissa.martins2@unibo.it</a:t>
            </a:r>
            <a:endParaRPr dirty="0">
              <a:solidFill>
                <a:schemeClr val="accent6">
                  <a:lumMod val="50000"/>
                </a:schemeClr>
              </a:solidFill>
            </a:endParaRPr>
          </a:p>
        </p:txBody>
      </p:sp>
      <p:sp>
        <p:nvSpPr>
          <p:cNvPr id="2" name="TextBox 1"/>
          <p:cNvSpPr txBox="1"/>
          <p:nvPr/>
        </p:nvSpPr>
        <p:spPr>
          <a:xfrm>
            <a:off x="216000" y="2817540"/>
            <a:ext cx="6480002" cy="1892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r>
              <a:rPr lang="en-GB" sz="2000" dirty="0"/>
              <a:t>University of Bologna</a:t>
            </a:r>
          </a:p>
          <a:p>
            <a:pPr marL="0" marR="0" indent="0" algn="l" defTabSz="6858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sym typeface="Arial"/>
              </a:rPr>
              <a:t>3</a:t>
            </a:r>
            <a:r>
              <a:rPr kumimoji="0" lang="en-GB" sz="2000" b="0" i="0" u="none" strike="noStrike" cap="none" spc="0" normalizeH="0" dirty="0">
                <a:ln>
                  <a:noFill/>
                </a:ln>
                <a:solidFill>
                  <a:srgbClr val="000000"/>
                </a:solidFill>
                <a:effectLst/>
                <a:uFillTx/>
                <a:sym typeface="Arial"/>
              </a:rPr>
              <a:t> May – 25 May</a:t>
            </a:r>
          </a:p>
          <a:p>
            <a:pPr marL="0" marR="0" indent="0" algn="l" defTabSz="685800" rtl="0" fontAlgn="auto" latinLnBrk="0" hangingPunct="0">
              <a:lnSpc>
                <a:spcPct val="100000"/>
              </a:lnSpc>
              <a:spcBef>
                <a:spcPts val="0"/>
              </a:spcBef>
              <a:spcAft>
                <a:spcPts val="0"/>
              </a:spcAft>
              <a:buClrTx/>
              <a:buSzTx/>
              <a:buFontTx/>
              <a:buNone/>
              <a:tabLst/>
            </a:pPr>
            <a:endParaRPr lang="en-GB" baseline="0" dirty="0"/>
          </a:p>
          <a:p>
            <a:pPr marL="0" marR="0" indent="0" algn="l" defTabSz="685800" rtl="0" fontAlgn="auto" latinLnBrk="0" hangingPunct="0">
              <a:lnSpc>
                <a:spcPct val="100000"/>
              </a:lnSpc>
              <a:spcBef>
                <a:spcPts val="0"/>
              </a:spcBef>
              <a:spcAft>
                <a:spcPts val="0"/>
              </a:spcAft>
              <a:buClrTx/>
              <a:buSzTx/>
              <a:buFontTx/>
              <a:buNone/>
              <a:tabLst/>
            </a:pPr>
            <a:r>
              <a:rPr lang="en-GB" sz="3000" dirty="0"/>
              <a:t>25</a:t>
            </a:r>
            <a:r>
              <a:rPr kumimoji="0" lang="en-GB" sz="3000" b="0" i="0" u="none" strike="noStrike" cap="none" spc="0" normalizeH="0" dirty="0">
                <a:ln>
                  <a:noFill/>
                </a:ln>
                <a:solidFill>
                  <a:srgbClr val="000000"/>
                </a:solidFill>
                <a:effectLst/>
                <a:uFillTx/>
                <a:sym typeface="Arial"/>
              </a:rPr>
              <a:t> May 2023</a:t>
            </a:r>
          </a:p>
          <a:p>
            <a:pPr marL="0" marR="0" indent="0" algn="l" defTabSz="685800" rtl="0" fontAlgn="auto" latinLnBrk="0" hangingPunct="0">
              <a:lnSpc>
                <a:spcPct val="100000"/>
              </a:lnSpc>
              <a:spcBef>
                <a:spcPts val="0"/>
              </a:spcBef>
              <a:spcAft>
                <a:spcPts val="0"/>
              </a:spcAft>
              <a:buClrTx/>
              <a:buSzTx/>
              <a:buFontTx/>
              <a:buNone/>
              <a:tabLst/>
            </a:pPr>
            <a:r>
              <a:rPr lang="en-GB" sz="2000" b="1" baseline="0" dirty="0">
                <a:solidFill>
                  <a:schemeClr val="accent6">
                    <a:lumMod val="50000"/>
                  </a:schemeClr>
                </a:solidFill>
              </a:rPr>
              <a:t>The Relevance of EU Trade and Investment Policy</a:t>
            </a:r>
          </a:p>
          <a:p>
            <a:pPr marL="0" marR="0" indent="0" algn="l" defTabSz="685800" rtl="0" fontAlgn="auto" latinLnBrk="0" hangingPunct="0">
              <a:lnSpc>
                <a:spcPct val="100000"/>
              </a:lnSpc>
              <a:spcBef>
                <a:spcPts val="0"/>
              </a:spcBef>
              <a:spcAft>
                <a:spcPts val="0"/>
              </a:spcAft>
              <a:buClrTx/>
              <a:buSzTx/>
              <a:buFontTx/>
              <a:buNone/>
              <a:tabLst/>
            </a:pPr>
            <a:r>
              <a:rPr lang="en-GB" sz="2000" b="1" baseline="0" dirty="0">
                <a:solidFill>
                  <a:schemeClr val="accent6">
                    <a:lumMod val="50000"/>
                  </a:schemeClr>
                </a:solidFill>
              </a:rPr>
              <a:t>in the Current Geopolitical Scenario</a:t>
            </a:r>
            <a:endParaRPr kumimoji="0" lang="en-GB" sz="2000" b="1" i="0" u="none" strike="noStrike" cap="none" spc="0" normalizeH="0" baseline="0" dirty="0">
              <a:ln>
                <a:noFill/>
              </a:ln>
              <a:solidFill>
                <a:schemeClr val="accent6">
                  <a:lumMod val="50000"/>
                </a:schemeClr>
              </a:solidFill>
              <a:effectLst/>
              <a:uFillTx/>
              <a:sym typeface="Arial"/>
            </a:endParaRPr>
          </a:p>
        </p:txBody>
      </p:sp>
    </p:spTree>
    <p:extLst>
      <p:ext uri="{BB962C8B-B14F-4D97-AF65-F5344CB8AC3E}">
        <p14:creationId xmlns:p14="http://schemas.microsoft.com/office/powerpoint/2010/main" val="42779012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sp>
        <p:nvSpPr>
          <p:cNvPr id="3" name="CaixaDeTexto 2">
            <a:extLst>
              <a:ext uri="{FF2B5EF4-FFF2-40B4-BE49-F238E27FC236}">
                <a16:creationId xmlns:a16="http://schemas.microsoft.com/office/drawing/2014/main" id="{AE4F107A-C306-5D93-F21E-1A47F07ECB40}"/>
              </a:ext>
            </a:extLst>
          </p:cNvPr>
          <p:cNvSpPr txBox="1"/>
          <p:nvPr/>
        </p:nvSpPr>
        <p:spPr>
          <a:xfrm>
            <a:off x="116958" y="791100"/>
            <a:ext cx="8811043" cy="4254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1400" i="1" dirty="0">
                <a:effectLst/>
                <a:latin typeface="Times New Roman" panose="02020603050405020304" pitchFamily="18" charset="0"/>
                <a:ea typeface="Arial MT"/>
                <a:cs typeface="Arial MT"/>
              </a:rPr>
              <a:t>“Contrary to the myth that democracies cannot pursue long-term grand strategies, the United States has been following the same basic grand strategy for three-quarters of a century. In fact, it is a variant of the same grand strategy that liberal leviathans have been pursuing for over two thousand years from Athens to Rome, from Venice to Amsterdam, and from London to Washington, DC. </a:t>
            </a:r>
            <a:r>
              <a:rPr lang="en-US" sz="1400" b="1" i="1" dirty="0">
                <a:effectLst/>
                <a:latin typeface="Times New Roman" panose="02020603050405020304" pitchFamily="18" charset="0"/>
                <a:ea typeface="Arial MT"/>
                <a:cs typeface="Arial MT"/>
              </a:rPr>
              <a:t>Step one, build a liberal international system. Step two, invite other nations to join. Step three, defend the system from challengers. To build the system, the United States and its allies should continue to provide stability and security in important geostrategic regions</a:t>
            </a:r>
            <a:r>
              <a:rPr lang="en-US" sz="1400" i="1" dirty="0">
                <a:effectLst/>
                <a:latin typeface="Times New Roman" panose="02020603050405020304" pitchFamily="18" charset="0"/>
                <a:ea typeface="Arial MT"/>
                <a:cs typeface="Arial MT"/>
              </a:rPr>
              <a:t>. They should proceed with past designs to advance cooperation through international institutions. They should continue to champion an open economic system internationally. And they should </a:t>
            </a:r>
            <a:r>
              <a:rPr lang="en-US" sz="1400" b="1" i="1" dirty="0">
                <a:effectLst/>
                <a:latin typeface="Times New Roman" panose="02020603050405020304" pitchFamily="18" charset="0"/>
                <a:ea typeface="Arial MT"/>
                <a:cs typeface="Arial MT"/>
              </a:rPr>
              <a:t>sustain efforts to promote democracy, human rights, and good governance. </a:t>
            </a:r>
            <a:r>
              <a:rPr lang="en-US" sz="1400" i="1" dirty="0">
                <a:effectLst/>
                <a:latin typeface="Times New Roman" panose="02020603050405020304" pitchFamily="18" charset="0"/>
                <a:ea typeface="Arial MT"/>
                <a:cs typeface="Arial MT"/>
              </a:rPr>
              <a:t>Diplomatically, the United States and its allies should ensure that every country on Earth has an alternative to subjugation by Beijing or Moscow. They should not make the mistake of forcing nations to choose between Washington or their autocratic rivals. They should, however, draw attention to Russian and Chinese aggression and their atrocious human rights records and use their repulsive actions as an opportunity to expand their own alliance coalition. Every nation should understand it at least has the option of being part of the free world if it so chooses</a:t>
            </a:r>
            <a:r>
              <a:rPr lang="en-US" sz="1400" dirty="0">
                <a:effectLst/>
                <a:latin typeface="Times New Roman" panose="02020603050405020304" pitchFamily="18" charset="0"/>
                <a:ea typeface="Arial MT"/>
                <a:cs typeface="Arial MT"/>
              </a:rPr>
              <a:t>.”</a:t>
            </a:r>
            <a:endParaRPr lang="en-GB" sz="1400" dirty="0">
              <a:effectLst/>
              <a:latin typeface="Arial MT"/>
              <a:ea typeface="Arial MT"/>
              <a:cs typeface="Arial MT"/>
            </a:endParaRPr>
          </a:p>
        </p:txBody>
      </p:sp>
      <p:sp>
        <p:nvSpPr>
          <p:cNvPr id="4" name="Título 1">
            <a:extLst>
              <a:ext uri="{FF2B5EF4-FFF2-40B4-BE49-F238E27FC236}">
                <a16:creationId xmlns:a16="http://schemas.microsoft.com/office/drawing/2014/main" id="{8CD9A4CB-2CD4-1C56-8ABF-4C007DE8BA21}"/>
              </a:ext>
            </a:extLst>
          </p:cNvPr>
          <p:cNvSpPr>
            <a:spLocks noGrp="1"/>
          </p:cNvSpPr>
          <p:nvPr>
            <p:ph type="title"/>
          </p:nvPr>
        </p:nvSpPr>
        <p:spPr>
          <a:xfrm>
            <a:off x="215998" y="215099"/>
            <a:ext cx="8064001" cy="576001"/>
          </a:xfrm>
        </p:spPr>
        <p:txBody>
          <a:bodyPr>
            <a:normAutofit/>
          </a:bodyPr>
          <a:lstStyle/>
          <a:p>
            <a:r>
              <a:rPr lang="en-GB" sz="1600" b="1" dirty="0"/>
              <a:t>The US Proposal:</a:t>
            </a:r>
          </a:p>
        </p:txBody>
      </p:sp>
    </p:spTree>
    <p:extLst>
      <p:ext uri="{BB962C8B-B14F-4D97-AF65-F5344CB8AC3E}">
        <p14:creationId xmlns:p14="http://schemas.microsoft.com/office/powerpoint/2010/main" val="279845725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5122" name="Picture 2" descr="Understanding US-China Strategic Thinking - Centre for Strategic and  Contemporary Research">
            <a:extLst>
              <a:ext uri="{FF2B5EF4-FFF2-40B4-BE49-F238E27FC236}">
                <a16:creationId xmlns:a16="http://schemas.microsoft.com/office/drawing/2014/main" id="{43EFEA09-453B-ABA5-6690-B0B109A0D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03" y="370412"/>
            <a:ext cx="7337794" cy="4402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2850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017691FE-286E-3E56-4524-C08950A8AA0A}"/>
              </a:ext>
            </a:extLst>
          </p:cNvPr>
          <p:cNvSpPr>
            <a:spLocks noGrp="1"/>
          </p:cNvSpPr>
          <p:nvPr>
            <p:ph type="body" sz="quarter" idx="22"/>
          </p:nvPr>
        </p:nvSpPr>
        <p:spPr/>
        <p:txBody>
          <a:bodyPr/>
          <a:lstStyle/>
          <a:p>
            <a:endParaRPr lang="en-GB"/>
          </a:p>
        </p:txBody>
      </p:sp>
      <p:pic>
        <p:nvPicPr>
          <p:cNvPr id="2050" name="Picture 2" descr="Which top economies have suffered worst GDP fall due to COVID-19? -  BusinessToday">
            <a:extLst>
              <a:ext uri="{FF2B5EF4-FFF2-40B4-BE49-F238E27FC236}">
                <a16:creationId xmlns:a16="http://schemas.microsoft.com/office/drawing/2014/main" id="{435A62A2-3E5F-96A6-CD69-4B983BB28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68" y="539100"/>
            <a:ext cx="7066664" cy="397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433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6184C3F0-CE1C-B3DB-584D-6949E7F44EEB}"/>
              </a:ext>
            </a:extLst>
          </p:cNvPr>
          <p:cNvSpPr>
            <a:spLocks noGrp="1"/>
          </p:cNvSpPr>
          <p:nvPr>
            <p:ph type="body" sz="quarter" idx="22"/>
          </p:nvPr>
        </p:nvSpPr>
        <p:spPr/>
        <p:txBody>
          <a:bodyPr/>
          <a:lstStyle/>
          <a:p>
            <a:endParaRPr lang="en-GB"/>
          </a:p>
        </p:txBody>
      </p:sp>
      <p:pic>
        <p:nvPicPr>
          <p:cNvPr id="8194" name="Picture 2" descr="Economic sanctions on Russia seen to impact diamond trade - Jeweller  Magazine: Jewellery News and Trends">
            <a:extLst>
              <a:ext uri="{FF2B5EF4-FFF2-40B4-BE49-F238E27FC236}">
                <a16:creationId xmlns:a16="http://schemas.microsoft.com/office/drawing/2014/main" id="{DDF73ACB-A656-B325-F8F6-44639B35B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2900" y="215099"/>
            <a:ext cx="6878199" cy="434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0090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49F6F6-B83A-E226-AB2C-65A615E26054}"/>
              </a:ext>
            </a:extLst>
          </p:cNvPr>
          <p:cNvSpPr>
            <a:spLocks noGrp="1"/>
          </p:cNvSpPr>
          <p:nvPr>
            <p:ph type="title"/>
          </p:nvPr>
        </p:nvSpPr>
        <p:spPr/>
        <p:txBody>
          <a:bodyPr/>
          <a:lstStyle/>
          <a:p>
            <a:r>
              <a:rPr lang="it-IT" dirty="0"/>
              <a:t>Trade </a:t>
            </a:r>
            <a:r>
              <a:rPr lang="it-IT" dirty="0" err="1"/>
              <a:t>Sanctions</a:t>
            </a:r>
            <a:endParaRPr lang="en-GB" dirty="0"/>
          </a:p>
        </p:txBody>
      </p:sp>
      <p:sp>
        <p:nvSpPr>
          <p:cNvPr id="3" name="Espaço Reservado para Texto 2">
            <a:extLst>
              <a:ext uri="{FF2B5EF4-FFF2-40B4-BE49-F238E27FC236}">
                <a16:creationId xmlns:a16="http://schemas.microsoft.com/office/drawing/2014/main" id="{57ACCA07-755F-07C9-E656-EEB1D2B1706A}"/>
              </a:ext>
            </a:extLst>
          </p:cNvPr>
          <p:cNvSpPr>
            <a:spLocks noGrp="1"/>
          </p:cNvSpPr>
          <p:nvPr>
            <p:ph type="body" sz="half" idx="1"/>
          </p:nvPr>
        </p:nvSpPr>
        <p:spPr>
          <a:xfrm>
            <a:off x="215999" y="971999"/>
            <a:ext cx="7897987" cy="3564141"/>
          </a:xfrm>
        </p:spPr>
        <p:txBody>
          <a:bodyPr>
            <a:noAutofit/>
          </a:bodyPr>
          <a:lstStyle/>
          <a:p>
            <a:pPr algn="just"/>
            <a:r>
              <a:rPr lang="en-GB" sz="1800" b="0" i="0" dirty="0">
                <a:solidFill>
                  <a:srgbClr val="121212"/>
                </a:solidFill>
                <a:effectLst/>
                <a:latin typeface="Times New Roman" panose="02020603050405020304" pitchFamily="18" charset="0"/>
                <a:cs typeface="Times New Roman" panose="02020603050405020304" pitchFamily="18" charset="0"/>
              </a:rPr>
              <a:t>NATO members and allies have imposed sanctions against Russia in response to the country's invasion of Ukraine on 24 February 2022. The sanctions include asset freezes on several Russian institutions and individuals, export restrictions and import bans </a:t>
            </a:r>
            <a:r>
              <a:rPr lang="en-GB" sz="1800" dirty="0">
                <a:solidFill>
                  <a:srgbClr val="121212"/>
                </a:solidFill>
                <a:latin typeface="Times New Roman" panose="02020603050405020304" pitchFamily="18" charset="0"/>
                <a:cs typeface="Times New Roman" panose="02020603050405020304" pitchFamily="18" charset="0"/>
              </a:rPr>
              <a:t>and</a:t>
            </a:r>
            <a:r>
              <a:rPr lang="en-GB" sz="1800" b="0" i="0" dirty="0">
                <a:solidFill>
                  <a:srgbClr val="121212"/>
                </a:solidFill>
                <a:effectLst/>
                <a:latin typeface="Times New Roman" panose="02020603050405020304" pitchFamily="18" charset="0"/>
                <a:cs typeface="Times New Roman" panose="02020603050405020304" pitchFamily="18" charset="0"/>
              </a:rPr>
              <a:t> tariff escalation on Russian products such as oil, gas, steel, and iron. In addition, </a:t>
            </a:r>
            <a:r>
              <a:rPr lang="en-GB" sz="1800" b="1" i="0" dirty="0">
                <a:solidFill>
                  <a:srgbClr val="121212"/>
                </a:solidFill>
                <a:effectLst/>
                <a:latin typeface="Times New Roman" panose="02020603050405020304" pitchFamily="18" charset="0"/>
                <a:cs typeface="Times New Roman" panose="02020603050405020304" pitchFamily="18" charset="0"/>
              </a:rPr>
              <a:t>Russia has </a:t>
            </a:r>
            <a:r>
              <a:rPr lang="en-GB" sz="1800" b="1" dirty="0">
                <a:solidFill>
                  <a:srgbClr val="121212"/>
                </a:solidFill>
                <a:latin typeface="Times New Roman" panose="02020603050405020304" pitchFamily="18" charset="0"/>
                <a:cs typeface="Times New Roman" panose="02020603050405020304" pitchFamily="18" charset="0"/>
              </a:rPr>
              <a:t>been </a:t>
            </a:r>
            <a:r>
              <a:rPr lang="en-GB" sz="1800" b="1" i="0" dirty="0">
                <a:solidFill>
                  <a:srgbClr val="121212"/>
                </a:solidFill>
                <a:effectLst/>
                <a:latin typeface="Times New Roman" panose="02020603050405020304" pitchFamily="18" charset="0"/>
                <a:cs typeface="Times New Roman" panose="02020603050405020304" pitchFamily="18" charset="0"/>
              </a:rPr>
              <a:t>stripped of its MFN treatment</a:t>
            </a:r>
            <a:r>
              <a:rPr lang="en-GB" sz="1800" b="0" i="0" dirty="0">
                <a:solidFill>
                  <a:srgbClr val="121212"/>
                </a:solidFill>
                <a:effectLst/>
                <a:latin typeface="Times New Roman" panose="02020603050405020304" pitchFamily="18" charset="0"/>
                <a:cs typeface="Times New Roman" panose="02020603050405020304" pitchFamily="18" charset="0"/>
              </a:rPr>
              <a:t> by EU, US and their allies.</a:t>
            </a:r>
          </a:p>
          <a:p>
            <a:pPr algn="just"/>
            <a:endParaRPr lang="en-GB" sz="1800" dirty="0">
              <a:solidFill>
                <a:srgbClr val="121212"/>
              </a:solidFill>
              <a:latin typeface="Times New Roman" panose="02020603050405020304" pitchFamily="18" charset="0"/>
              <a:cs typeface="Times New Roman" panose="02020603050405020304" pitchFamily="18" charset="0"/>
            </a:endParaRPr>
          </a:p>
          <a:p>
            <a:pPr algn="just"/>
            <a:r>
              <a:rPr lang="en-GB" sz="1800" b="0" i="0" dirty="0">
                <a:solidFill>
                  <a:srgbClr val="121212"/>
                </a:solidFill>
                <a:effectLst/>
                <a:latin typeface="Times New Roman" panose="02020603050405020304" pitchFamily="18" charset="0"/>
                <a:cs typeface="Times New Roman" panose="02020603050405020304" pitchFamily="18" charset="0"/>
              </a:rPr>
              <a:t>The legal basis for the withdrawal of the MFN treatment is Article XXI of the GATT 1994 (and corresponding provisions in other WTO agreements), also known as </a:t>
            </a:r>
            <a:r>
              <a:rPr lang="en-GB" sz="1800" b="1" i="0" dirty="0">
                <a:solidFill>
                  <a:srgbClr val="121212"/>
                </a:solidFill>
                <a:effectLst/>
                <a:latin typeface="Times New Roman" panose="02020603050405020304" pitchFamily="18" charset="0"/>
                <a:cs typeface="Times New Roman" panose="02020603050405020304" pitchFamily="18" charset="0"/>
              </a:rPr>
              <a:t>'security exception</a:t>
            </a:r>
            <a:r>
              <a:rPr lang="en-GB" sz="1800" b="0" i="0" dirty="0">
                <a:solidFill>
                  <a:srgbClr val="121212"/>
                </a:solidFill>
                <a:effectLst/>
                <a:latin typeface="Times New Roman" panose="02020603050405020304" pitchFamily="18" charset="0"/>
                <a:cs typeface="Times New Roman" panose="02020603050405020304" pitchFamily="18" charset="0"/>
              </a:rPr>
              <a:t>'. It allows WTO members to act inconsistently with WTO obligations to protect their security interests during a war or other international emergency. </a:t>
            </a:r>
            <a:endParaRPr lang="en-GB" sz="1800" dirty="0">
              <a:latin typeface="Times New Roman" panose="02020603050405020304" pitchFamily="18" charset="0"/>
              <a:cs typeface="Times New Roman" panose="02020603050405020304" pitchFamily="18" charset="0"/>
            </a:endParaRPr>
          </a:p>
        </p:txBody>
      </p:sp>
      <p:sp>
        <p:nvSpPr>
          <p:cNvPr id="5" name="Espaço Reservado para Texto 4">
            <a:extLst>
              <a:ext uri="{FF2B5EF4-FFF2-40B4-BE49-F238E27FC236}">
                <a16:creationId xmlns:a16="http://schemas.microsoft.com/office/drawing/2014/main" id="{3F29302B-D7B4-9C37-2911-1599355863DE}"/>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2920920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3F29302B-D7B4-9C37-2911-1599355863DE}"/>
              </a:ext>
            </a:extLst>
          </p:cNvPr>
          <p:cNvSpPr>
            <a:spLocks noGrp="1"/>
          </p:cNvSpPr>
          <p:nvPr>
            <p:ph type="body" sz="quarter" idx="22"/>
          </p:nvPr>
        </p:nvSpPr>
        <p:spPr/>
        <p:txBody>
          <a:bodyPr/>
          <a:lstStyle/>
          <a:p>
            <a:endParaRPr lang="en-GB"/>
          </a:p>
        </p:txBody>
      </p:sp>
      <p:pic>
        <p:nvPicPr>
          <p:cNvPr id="11266" name="Picture 2" descr="Ukraine weapons: What tanks and other equipment are the world giving? - BBC  News">
            <a:extLst>
              <a:ext uri="{FF2B5EF4-FFF2-40B4-BE49-F238E27FC236}">
                <a16:creationId xmlns:a16="http://schemas.microsoft.com/office/drawing/2014/main" id="{02785FE6-D48E-FCA1-9A3E-D15409C46C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64832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434810F9-A94C-0B8A-0A18-8B5133360362}"/>
              </a:ext>
            </a:extLst>
          </p:cNvPr>
          <p:cNvSpPr>
            <a:spLocks noGrp="1"/>
          </p:cNvSpPr>
          <p:nvPr>
            <p:ph type="body" sz="quarter" idx="22"/>
          </p:nvPr>
        </p:nvSpPr>
        <p:spPr/>
        <p:txBody>
          <a:bodyPr/>
          <a:lstStyle/>
          <a:p>
            <a:endParaRPr lang="en-GB"/>
          </a:p>
        </p:txBody>
      </p:sp>
      <p:pic>
        <p:nvPicPr>
          <p:cNvPr id="9218" name="Picture 2" descr="Europe, the US and China: A love-hate triangle? | Centre for European Reform">
            <a:extLst>
              <a:ext uri="{FF2B5EF4-FFF2-40B4-BE49-F238E27FC236}">
                <a16:creationId xmlns:a16="http://schemas.microsoft.com/office/drawing/2014/main" id="{6350BBCE-0ABC-D3C8-D718-A5E6C0290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28" y="324638"/>
            <a:ext cx="3103508" cy="434491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a:extLst>
              <a:ext uri="{FF2B5EF4-FFF2-40B4-BE49-F238E27FC236}">
                <a16:creationId xmlns:a16="http://schemas.microsoft.com/office/drawing/2014/main" id="{4FB3DDA6-3207-ECBC-5604-87B7DE0FDE96}"/>
              </a:ext>
            </a:extLst>
          </p:cNvPr>
          <p:cNvSpPr txBox="1"/>
          <p:nvPr/>
        </p:nvSpPr>
        <p:spPr>
          <a:xfrm>
            <a:off x="4101662" y="863101"/>
            <a:ext cx="4608786" cy="3693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dirty="0"/>
              <a:t> The EU cannot be equidistant between democratic Washington and authoritarian Beijing. Its values are bound to be closer to those of the US. But it needs to be autonomous enough to push back against ill-considered US policies.</a:t>
            </a:r>
          </a:p>
          <a:p>
            <a:pPr algn="just"/>
            <a:endParaRPr lang="en-GB" dirty="0"/>
          </a:p>
          <a:p>
            <a:pPr algn="just"/>
            <a:r>
              <a:rPr lang="en-GB" dirty="0"/>
              <a:t> Europe should not get sucked into a contest between China and the US for global hegemony. </a:t>
            </a:r>
            <a:r>
              <a:rPr lang="en-GB" b="1" dirty="0"/>
              <a:t>It should remain open to co-operation with China where that is in Europe’s interest</a:t>
            </a:r>
            <a:r>
              <a:rPr lang="en-GB" dirty="0"/>
              <a:t>. It should use its influence to ensure that both China and the US use their power with restraint. For the foreseeable future, the triangular relations between the three powers will contain elements of attraction and elements of hostility. </a:t>
            </a:r>
            <a:r>
              <a:rPr lang="en-GB" b="1" dirty="0"/>
              <a:t>The EU should work with Beijing and Washington to pursue pragmatic policies that maintain stability</a:t>
            </a:r>
          </a:p>
          <a:p>
            <a:endParaRPr lang="en-GB" dirty="0"/>
          </a:p>
          <a:p>
            <a:endParaRPr lang="en-GB" dirty="0"/>
          </a:p>
        </p:txBody>
      </p:sp>
    </p:spTree>
    <p:extLst>
      <p:ext uri="{BB962C8B-B14F-4D97-AF65-F5344CB8AC3E}">
        <p14:creationId xmlns:p14="http://schemas.microsoft.com/office/powerpoint/2010/main" val="303589031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434810F9-A94C-0B8A-0A18-8B5133360362}"/>
              </a:ext>
            </a:extLst>
          </p:cNvPr>
          <p:cNvSpPr>
            <a:spLocks noGrp="1"/>
          </p:cNvSpPr>
          <p:nvPr>
            <p:ph type="body" sz="quarter" idx="22"/>
          </p:nvPr>
        </p:nvSpPr>
        <p:spPr/>
        <p:txBody>
          <a:bodyPr/>
          <a:lstStyle/>
          <a:p>
            <a:endParaRPr lang="en-GB"/>
          </a:p>
        </p:txBody>
      </p:sp>
      <p:pic>
        <p:nvPicPr>
          <p:cNvPr id="3" name="Imagem 2">
            <a:extLst>
              <a:ext uri="{FF2B5EF4-FFF2-40B4-BE49-F238E27FC236}">
                <a16:creationId xmlns:a16="http://schemas.microsoft.com/office/drawing/2014/main" id="{5F79F43E-B9DD-1B8C-943B-42A2008E4309}"/>
              </a:ext>
            </a:extLst>
          </p:cNvPr>
          <p:cNvPicPr>
            <a:picLocks noChangeAspect="1"/>
          </p:cNvPicPr>
          <p:nvPr/>
        </p:nvPicPr>
        <p:blipFill>
          <a:blip r:embed="rId2"/>
          <a:stretch>
            <a:fillRect/>
          </a:stretch>
        </p:blipFill>
        <p:spPr>
          <a:xfrm>
            <a:off x="1128959" y="395237"/>
            <a:ext cx="6886082" cy="4353026"/>
          </a:xfrm>
          <a:prstGeom prst="rect">
            <a:avLst/>
          </a:prstGeom>
        </p:spPr>
      </p:pic>
    </p:spTree>
    <p:extLst>
      <p:ext uri="{BB962C8B-B14F-4D97-AF65-F5344CB8AC3E}">
        <p14:creationId xmlns:p14="http://schemas.microsoft.com/office/powerpoint/2010/main" val="342934698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434810F9-A94C-0B8A-0A18-8B5133360362}"/>
              </a:ext>
            </a:extLst>
          </p:cNvPr>
          <p:cNvSpPr>
            <a:spLocks noGrp="1"/>
          </p:cNvSpPr>
          <p:nvPr>
            <p:ph type="body" sz="quarter" idx="22"/>
          </p:nvPr>
        </p:nvSpPr>
        <p:spPr/>
        <p:txBody>
          <a:bodyPr/>
          <a:lstStyle/>
          <a:p>
            <a:endParaRPr lang="en-GB"/>
          </a:p>
        </p:txBody>
      </p:sp>
      <p:pic>
        <p:nvPicPr>
          <p:cNvPr id="4" name="Imagem 3">
            <a:extLst>
              <a:ext uri="{FF2B5EF4-FFF2-40B4-BE49-F238E27FC236}">
                <a16:creationId xmlns:a16="http://schemas.microsoft.com/office/drawing/2014/main" id="{0CD0F389-9121-397F-B280-7C51F0E9C827}"/>
              </a:ext>
            </a:extLst>
          </p:cNvPr>
          <p:cNvPicPr>
            <a:picLocks noChangeAspect="1"/>
          </p:cNvPicPr>
          <p:nvPr/>
        </p:nvPicPr>
        <p:blipFill>
          <a:blip r:embed="rId2"/>
          <a:stretch>
            <a:fillRect/>
          </a:stretch>
        </p:blipFill>
        <p:spPr>
          <a:xfrm>
            <a:off x="429546" y="215099"/>
            <a:ext cx="7736983" cy="4629823"/>
          </a:xfrm>
          <a:prstGeom prst="rect">
            <a:avLst/>
          </a:prstGeom>
        </p:spPr>
      </p:pic>
    </p:spTree>
    <p:extLst>
      <p:ext uri="{BB962C8B-B14F-4D97-AF65-F5344CB8AC3E}">
        <p14:creationId xmlns:p14="http://schemas.microsoft.com/office/powerpoint/2010/main" val="36939477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U trade agreements - Consilium">
            <a:extLst>
              <a:ext uri="{FF2B5EF4-FFF2-40B4-BE49-F238E27FC236}">
                <a16:creationId xmlns:a16="http://schemas.microsoft.com/office/drawing/2014/main" id="{0BD3D20F-CD2B-99C4-B317-E170AD937C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464" y="275315"/>
            <a:ext cx="6883072" cy="4868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8439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511" name="Title 1"/>
          <p:cNvSpPr txBox="1">
            <a:spLocks noGrp="1"/>
          </p:cNvSpPr>
          <p:nvPr>
            <p:ph type="title"/>
          </p:nvPr>
        </p:nvSpPr>
        <p:spPr>
          <a:xfrm>
            <a:off x="215999" y="143999"/>
            <a:ext cx="7054596" cy="576002"/>
          </a:xfrm>
          <a:prstGeom prst="rect">
            <a:avLst/>
          </a:prstGeom>
        </p:spPr>
        <p:txBody>
          <a:bodyPr>
            <a:normAutofit/>
          </a:bodyPr>
          <a:lstStyle/>
          <a:p>
            <a:pPr defTabSz="672084">
              <a:defRPr sz="3724"/>
            </a:pPr>
            <a:r>
              <a:rPr lang="en-GB" dirty="0"/>
              <a:t>Outline of the module</a:t>
            </a:r>
            <a:endParaRPr dirty="0"/>
          </a:p>
        </p:txBody>
      </p:sp>
      <p:sp>
        <p:nvSpPr>
          <p:cNvPr id="512" name="Content Placeholder 2"/>
          <p:cNvSpPr txBox="1">
            <a:spLocks noGrp="1"/>
          </p:cNvSpPr>
          <p:nvPr>
            <p:ph type="body" sz="half" idx="1"/>
          </p:nvPr>
        </p:nvSpPr>
        <p:spPr>
          <a:xfrm>
            <a:off x="172016" y="812335"/>
            <a:ext cx="4123526" cy="4196324"/>
          </a:xfrm>
          <a:prstGeom prst="rect">
            <a:avLst/>
          </a:prstGeom>
        </p:spPr>
        <p:txBody>
          <a:bodyPr>
            <a:normAutofit fontScale="25000" lnSpcReduction="20000"/>
          </a:bodyPr>
          <a:lstStyle/>
          <a:p>
            <a:pPr marL="0" lvl="0" indent="0">
              <a:buNone/>
            </a:pPr>
            <a:r>
              <a:rPr lang="en-GB" sz="4000" b="1" dirty="0"/>
              <a:t>The course’s basic coordinates</a:t>
            </a:r>
            <a:endParaRPr lang="en-GB" sz="4000" dirty="0"/>
          </a:p>
          <a:p>
            <a:pPr marL="180000" lvl="1" indent="0">
              <a:buNone/>
            </a:pPr>
            <a:r>
              <a:rPr lang="en-GB" sz="4000" dirty="0"/>
              <a:t>Trade law, investment law and sustainable development: basic notions</a:t>
            </a:r>
          </a:p>
          <a:p>
            <a:pPr marL="180000" lvl="1" indent="0">
              <a:buNone/>
            </a:pPr>
            <a:r>
              <a:rPr lang="en-GB" sz="4000" dirty="0"/>
              <a:t>EU competences and policies in trade and investment law</a:t>
            </a:r>
          </a:p>
          <a:p>
            <a:pPr marL="0" indent="0">
              <a:buNone/>
            </a:pPr>
            <a:r>
              <a:rPr lang="en-GB" sz="4000" dirty="0"/>
              <a:t> </a:t>
            </a:r>
          </a:p>
          <a:p>
            <a:pPr marL="0" lvl="0" indent="0">
              <a:buNone/>
            </a:pPr>
            <a:r>
              <a:rPr lang="en-GB" sz="4000" b="1" dirty="0"/>
              <a:t>Trade/investment obligations and non-trade values: the return of unilateralism</a:t>
            </a:r>
            <a:endParaRPr lang="en-GB" sz="4000" dirty="0"/>
          </a:p>
          <a:p>
            <a:pPr marL="180000" lvl="1" indent="0">
              <a:buNone/>
            </a:pPr>
            <a:r>
              <a:rPr lang="en-GB" sz="4000" dirty="0"/>
              <a:t>The backlash against investor-State arbitration.</a:t>
            </a:r>
          </a:p>
          <a:p>
            <a:pPr marL="180000" lvl="1" indent="0">
              <a:buNone/>
            </a:pPr>
            <a:r>
              <a:rPr lang="en-GB" sz="4000" dirty="0"/>
              <a:t>The backlash against trade liberalisation</a:t>
            </a:r>
          </a:p>
          <a:p>
            <a:pPr marL="180000" lvl="1" indent="0">
              <a:buNone/>
            </a:pPr>
            <a:r>
              <a:rPr lang="en-GB" sz="4000" dirty="0"/>
              <a:t>Reform proposals for the global investment and trade regimes</a:t>
            </a:r>
          </a:p>
          <a:p>
            <a:pPr marL="180000" lvl="1" indent="0">
              <a:buNone/>
            </a:pPr>
            <a:r>
              <a:rPr lang="en-GB" sz="4000" dirty="0"/>
              <a:t>An overview of re-nationalisation trends in trade an investment (US, EU, UK, China)</a:t>
            </a:r>
          </a:p>
          <a:p>
            <a:pPr marL="359999" lvl="2" indent="0">
              <a:buNone/>
            </a:pPr>
            <a:r>
              <a:rPr lang="en-GB" sz="4000" dirty="0"/>
              <a:t>Anti-coercion</a:t>
            </a:r>
          </a:p>
          <a:p>
            <a:pPr marL="359999" lvl="2" indent="0">
              <a:buNone/>
            </a:pPr>
            <a:r>
              <a:rPr lang="en-GB" sz="4000" dirty="0"/>
              <a:t>Anti-circumvention</a:t>
            </a:r>
          </a:p>
          <a:p>
            <a:pPr marL="359999" lvl="2" indent="0">
              <a:buNone/>
            </a:pPr>
            <a:r>
              <a:rPr lang="en-GB" sz="4000" dirty="0"/>
              <a:t>Retaliate against non-MPIA</a:t>
            </a:r>
          </a:p>
          <a:p>
            <a:pPr marL="359999" lvl="2" indent="0">
              <a:buNone/>
            </a:pPr>
            <a:r>
              <a:rPr lang="en-GB" sz="4000" dirty="0"/>
              <a:t>Steel row, now sustainable </a:t>
            </a:r>
          </a:p>
          <a:p>
            <a:pPr marL="359999" lvl="2" indent="0">
              <a:buNone/>
            </a:pPr>
            <a:r>
              <a:rPr lang="en-GB" sz="4000" dirty="0"/>
              <a:t> </a:t>
            </a:r>
          </a:p>
          <a:p>
            <a:pPr marL="0" lvl="0" indent="0">
              <a:buNone/>
            </a:pPr>
            <a:r>
              <a:rPr lang="en-GB" sz="4000" b="1" dirty="0"/>
              <a:t>EU’s external economic action to raise standards abroad</a:t>
            </a:r>
            <a:endParaRPr lang="en-GB" sz="4000" dirty="0"/>
          </a:p>
          <a:p>
            <a:pPr marL="180000" lvl="1" indent="0">
              <a:buNone/>
            </a:pPr>
            <a:r>
              <a:rPr lang="en-GB" sz="4000" dirty="0"/>
              <a:t>Free trade agreements and non-economic standards</a:t>
            </a:r>
          </a:p>
          <a:p>
            <a:pPr marL="359999" lvl="2" indent="0">
              <a:buNone/>
            </a:pPr>
            <a:r>
              <a:rPr lang="en-GB" sz="4000" dirty="0"/>
              <a:t>Conflict mineral regulation (sort of like diamonds)</a:t>
            </a:r>
          </a:p>
          <a:p>
            <a:pPr marL="359999" lvl="2" indent="0">
              <a:buNone/>
            </a:pPr>
            <a:r>
              <a:rPr lang="en-GB" sz="4000" dirty="0"/>
              <a:t>2022 commitment to green trade partnership</a:t>
            </a:r>
          </a:p>
          <a:p>
            <a:pPr marL="359999" lvl="2" indent="0">
              <a:buNone/>
            </a:pPr>
            <a:r>
              <a:rPr lang="en-GB" sz="4000" dirty="0"/>
              <a:t>Deforestation MERCOSUR</a:t>
            </a:r>
          </a:p>
          <a:p>
            <a:pPr marL="180000" lvl="1" indent="0">
              <a:buNone/>
            </a:pPr>
            <a:r>
              <a:rPr lang="en-GB" sz="4000" dirty="0"/>
              <a:t>Zoom-in: EU dispute with Korea on labour rights</a:t>
            </a:r>
          </a:p>
          <a:p>
            <a:pPr marL="180000" lvl="1" indent="0">
              <a:buNone/>
            </a:pPr>
            <a:r>
              <a:rPr lang="en-GB" sz="4000" dirty="0"/>
              <a:t>Zoom-in: level playing field and sustainable development in the Trade and Cooperation Agreement between the EU and the UK</a:t>
            </a:r>
          </a:p>
          <a:p>
            <a:pPr marL="359999" lvl="2" indent="0">
              <a:buNone/>
            </a:pPr>
            <a:r>
              <a:rPr lang="en-GB" sz="4000" dirty="0"/>
              <a:t>Mirror clauses</a:t>
            </a:r>
          </a:p>
          <a:p>
            <a:pPr marL="359999" lvl="2" indent="0">
              <a:buNone/>
            </a:pPr>
            <a:r>
              <a:rPr lang="en-GB" sz="4000" dirty="0"/>
              <a:t> </a:t>
            </a:r>
          </a:p>
          <a:p>
            <a:pPr marL="0" lvl="0" indent="0">
              <a:buNone/>
            </a:pPr>
            <a:r>
              <a:rPr lang="en-GB" sz="4000" b="1" dirty="0"/>
              <a:t>The Carbon Border Adjustment Mechanism</a:t>
            </a:r>
            <a:endParaRPr lang="en-GB" sz="4000" dirty="0"/>
          </a:p>
          <a:p>
            <a:pPr marL="180000" lvl="1" indent="0">
              <a:buNone/>
            </a:pPr>
            <a:r>
              <a:rPr lang="en-GB" sz="4000" dirty="0"/>
              <a:t>Overview and assessment of the scheme</a:t>
            </a:r>
          </a:p>
          <a:p>
            <a:pPr marL="180000" lvl="1" indent="0">
              <a:buNone/>
            </a:pPr>
            <a:r>
              <a:rPr lang="en-GB" sz="4000" dirty="0"/>
              <a:t>Compatibility with WTO law (China’s complaint at WTO)</a:t>
            </a:r>
          </a:p>
          <a:p>
            <a:pPr marL="180000" lvl="1" indent="0">
              <a:buNone/>
            </a:pPr>
            <a:r>
              <a:rPr lang="en-GB" sz="4000" dirty="0"/>
              <a:t>Bonus: carbon removal </a:t>
            </a:r>
          </a:p>
          <a:p>
            <a:pPr marL="180000" lvl="1" indent="0">
              <a:buNone/>
            </a:pPr>
            <a:r>
              <a:rPr lang="en-GB" sz="4000" dirty="0"/>
              <a:t> </a:t>
            </a:r>
          </a:p>
        </p:txBody>
      </p:sp>
      <p:sp>
        <p:nvSpPr>
          <p:cNvPr id="513"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3</a:t>
            </a:fld>
            <a:endParaRPr/>
          </a:p>
        </p:txBody>
      </p:sp>
      <p:sp>
        <p:nvSpPr>
          <p:cNvPr id="2" name="TextBox 1"/>
          <p:cNvSpPr txBox="1"/>
          <p:nvPr/>
        </p:nvSpPr>
        <p:spPr>
          <a:xfrm>
            <a:off x="4334107" y="720001"/>
            <a:ext cx="4758735" cy="430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lvl="0"/>
            <a:r>
              <a:rPr lang="en-GB" sz="1000" b="1" dirty="0"/>
              <a:t>Energy (trade)</a:t>
            </a:r>
            <a:endParaRPr lang="en-GB" sz="1000" dirty="0"/>
          </a:p>
          <a:p>
            <a:pPr marL="180000" lvl="1" indent="0"/>
            <a:r>
              <a:rPr lang="en-GB" sz="1000" dirty="0"/>
              <a:t>EU Net Zero Industry Act and support to renewable energy industry (with assessment of WTO compatibility)</a:t>
            </a:r>
          </a:p>
          <a:p>
            <a:pPr marL="180000" lvl="1" indent="0"/>
            <a:r>
              <a:rPr lang="en-GB" sz="1000" dirty="0"/>
              <a:t>Reaction to comparable foreign plans (US IRA)</a:t>
            </a:r>
          </a:p>
          <a:p>
            <a:pPr marL="180000" lvl="1" indent="0"/>
            <a:r>
              <a:rPr lang="en-GB" sz="1000" dirty="0"/>
              <a:t>Zoom-in: biofuels and e-fuels</a:t>
            </a:r>
          </a:p>
          <a:p>
            <a:endParaRPr lang="en-GB" sz="1000" dirty="0"/>
          </a:p>
          <a:p>
            <a:r>
              <a:rPr lang="en-GB" sz="1000" b="1" dirty="0"/>
              <a:t>Energy (investments)</a:t>
            </a:r>
            <a:endParaRPr lang="en-GB" sz="1000" dirty="0"/>
          </a:p>
          <a:p>
            <a:pPr lvl="1"/>
            <a:r>
              <a:rPr lang="en-GB" sz="1000" dirty="0"/>
              <a:t>Foreign investment protection and the fossil fuels industry</a:t>
            </a:r>
          </a:p>
          <a:p>
            <a:pPr lvl="1"/>
            <a:r>
              <a:rPr lang="en-GB" sz="1000" dirty="0"/>
              <a:t>Foreign investment protection and the nuclear energy industry</a:t>
            </a:r>
          </a:p>
          <a:p>
            <a:pPr lvl="1"/>
            <a:r>
              <a:rPr lang="en-GB" sz="1000" dirty="0"/>
              <a:t>Foreign investment protection and the renewable energy industry</a:t>
            </a:r>
          </a:p>
          <a:p>
            <a:pPr lvl="1"/>
            <a:r>
              <a:rPr lang="en-GB" sz="1000" dirty="0"/>
              <a:t>The Energy Charter Treaty, its reform attempts and the withdrawal of EU MS</a:t>
            </a:r>
          </a:p>
          <a:p>
            <a:pPr lvl="1"/>
            <a:endParaRPr lang="en-GB" sz="1000" dirty="0"/>
          </a:p>
          <a:p>
            <a:pPr lvl="0"/>
            <a:r>
              <a:rPr lang="en-GB" sz="1000" b="1" dirty="0"/>
              <a:t>Controlling trade and investment inbound and outbound flows </a:t>
            </a:r>
            <a:endParaRPr lang="en-GB" sz="1000" dirty="0"/>
          </a:p>
          <a:p>
            <a:pPr lvl="1"/>
            <a:r>
              <a:rPr lang="en-GB" sz="1000" dirty="0"/>
              <a:t>Export restrictions and export controls (including coordinated action with US)</a:t>
            </a:r>
          </a:p>
          <a:p>
            <a:pPr lvl="1"/>
            <a:r>
              <a:rPr lang="en-GB" sz="1000" dirty="0"/>
              <a:t>Critical Raw Materials Act</a:t>
            </a:r>
          </a:p>
          <a:p>
            <a:pPr lvl="1"/>
            <a:r>
              <a:rPr lang="en-GB" sz="1000" dirty="0"/>
              <a:t>EU investment screening </a:t>
            </a:r>
          </a:p>
          <a:p>
            <a:r>
              <a:rPr lang="en-GB" sz="1000" dirty="0"/>
              <a:t> </a:t>
            </a:r>
          </a:p>
          <a:p>
            <a:pPr lvl="0"/>
            <a:r>
              <a:rPr lang="en-GB" sz="1000" b="1" dirty="0"/>
              <a:t>Improving supply chains’ sustainability</a:t>
            </a:r>
            <a:endParaRPr lang="en-GB" sz="1000" dirty="0"/>
          </a:p>
          <a:p>
            <a:pPr lvl="1"/>
            <a:r>
              <a:rPr lang="en-GB" sz="1000" dirty="0"/>
              <a:t>Friend-shoring and sustainable value chains</a:t>
            </a:r>
          </a:p>
          <a:p>
            <a:pPr lvl="1"/>
            <a:r>
              <a:rPr lang="en-GB" sz="1000" dirty="0"/>
              <a:t>Global supply chain due diligence proposal</a:t>
            </a:r>
          </a:p>
          <a:p>
            <a:pPr lvl="1"/>
            <a:r>
              <a:rPr lang="en-GB" sz="1000" dirty="0"/>
              <a:t>EU Guidance to Combat Forced </a:t>
            </a:r>
            <a:r>
              <a:rPr lang="en-GB" sz="1000" dirty="0" err="1"/>
              <a:t>Labor</a:t>
            </a:r>
            <a:r>
              <a:rPr lang="en-GB" sz="1000" dirty="0"/>
              <a:t> in Supply Chains</a:t>
            </a:r>
          </a:p>
          <a:p>
            <a:pPr lvl="1"/>
            <a:r>
              <a:rPr lang="en-GB" sz="1000" dirty="0"/>
              <a:t>Responsible forestry proposal (trade in forest-risk commodities) </a:t>
            </a:r>
          </a:p>
          <a:p>
            <a:pPr lvl="1"/>
            <a:r>
              <a:rPr lang="en-GB" sz="1000" dirty="0"/>
              <a:t>WTO law-compatibility of these schemes</a:t>
            </a:r>
          </a:p>
          <a:p>
            <a:r>
              <a:rPr lang="en-GB" sz="1000" dirty="0"/>
              <a:t> </a:t>
            </a:r>
          </a:p>
          <a:p>
            <a:pPr lvl="0"/>
            <a:r>
              <a:rPr lang="en-GB" sz="1000" b="1" dirty="0"/>
              <a:t>Promotion of other social interests</a:t>
            </a:r>
            <a:endParaRPr lang="en-GB" sz="1000" dirty="0"/>
          </a:p>
          <a:p>
            <a:pPr lvl="1"/>
            <a:r>
              <a:rPr lang="en-GB" sz="1000" dirty="0"/>
              <a:t>Non-paper of the Commission services 2017 TSD </a:t>
            </a:r>
            <a:r>
              <a:rPr lang="en-GB" sz="1000" dirty="0" err="1"/>
              <a:t>chatpers</a:t>
            </a:r>
            <a:endParaRPr lang="en-GB" sz="1000" dirty="0"/>
          </a:p>
          <a:p>
            <a:pPr lvl="1"/>
            <a:r>
              <a:rPr lang="en-GB" sz="1000" dirty="0"/>
              <a:t>Gender balance in corporate governance in FTAs</a:t>
            </a:r>
          </a:p>
          <a:p>
            <a:pPr lvl="1"/>
            <a:r>
              <a:rPr lang="en-GB" sz="1000" dirty="0"/>
              <a:t>Protection of indigenous peoples’ rights</a:t>
            </a:r>
            <a:endParaRPr kumimoji="0" lang="en-GB" sz="13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9274088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8A85BE48-DA14-8954-46AC-DC283AC8BA37}"/>
              </a:ext>
            </a:extLst>
          </p:cNvPr>
          <p:cNvPicPr>
            <a:picLocks noChangeAspect="1"/>
          </p:cNvPicPr>
          <p:nvPr/>
        </p:nvPicPr>
        <p:blipFill>
          <a:blip r:embed="rId2"/>
          <a:stretch>
            <a:fillRect/>
          </a:stretch>
        </p:blipFill>
        <p:spPr>
          <a:xfrm>
            <a:off x="603093" y="457200"/>
            <a:ext cx="4686300" cy="4229100"/>
          </a:xfrm>
          <a:prstGeom prst="rect">
            <a:avLst/>
          </a:prstGeom>
        </p:spPr>
      </p:pic>
      <p:sp>
        <p:nvSpPr>
          <p:cNvPr id="5" name="CaixaDeTexto 4">
            <a:extLst>
              <a:ext uri="{FF2B5EF4-FFF2-40B4-BE49-F238E27FC236}">
                <a16:creationId xmlns:a16="http://schemas.microsoft.com/office/drawing/2014/main" id="{474EB79A-85B6-3940-C6D3-D1919236A97E}"/>
              </a:ext>
            </a:extLst>
          </p:cNvPr>
          <p:cNvSpPr txBox="1"/>
          <p:nvPr/>
        </p:nvSpPr>
        <p:spPr>
          <a:xfrm>
            <a:off x="5171090" y="1482910"/>
            <a:ext cx="3510455" cy="28931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b="0" i="1" dirty="0">
                <a:solidFill>
                  <a:srgbClr val="000000"/>
                </a:solidFill>
                <a:effectLst/>
                <a:latin typeface="Arial" panose="020B0604020202020204" pitchFamily="34" charset="0"/>
              </a:rPr>
              <a:t>Our focus now is on growing the EU's broad network of trade agreements, which play a crucial role in helping our economies to grow at this time of economic uncertainty, securing privileged access to key markets for our exports, as well as access to key inputs and raw materials via diversified and resilient supply chains. </a:t>
            </a:r>
            <a:r>
              <a:rPr lang="en-GB" b="1" i="1" dirty="0">
                <a:solidFill>
                  <a:srgbClr val="000000"/>
                </a:solidFill>
                <a:effectLst/>
                <a:latin typeface="Arial" panose="020B0604020202020204" pitchFamily="34" charset="0"/>
              </a:rPr>
              <a:t>Cooperation with reliable global partners matters more than ever in this changing geopolitical landscape.” </a:t>
            </a:r>
            <a:r>
              <a:rPr lang="en-GB" b="0" i="0" dirty="0">
                <a:solidFill>
                  <a:srgbClr val="000000"/>
                </a:solidFill>
                <a:effectLst/>
                <a:latin typeface="Arial" panose="020B0604020202020204" pitchFamily="34" charset="0"/>
              </a:rPr>
              <a:t>Valdis Dombrovskis, the Commission's Chief Trade Enforcement Officer (CTEO) - Report </a:t>
            </a:r>
            <a:r>
              <a:rPr lang="en-GB" dirty="0"/>
              <a:t>on Implementation and Enforcement of EU Trade Agreements 11.10.2022.</a:t>
            </a:r>
            <a:endParaRPr lang="en-GB" b="1" dirty="0"/>
          </a:p>
        </p:txBody>
      </p:sp>
    </p:spTree>
    <p:extLst>
      <p:ext uri="{BB962C8B-B14F-4D97-AF65-F5344CB8AC3E}">
        <p14:creationId xmlns:p14="http://schemas.microsoft.com/office/powerpoint/2010/main" val="8017070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a:extLst>
              <a:ext uri="{FF2B5EF4-FFF2-40B4-BE49-F238E27FC236}">
                <a16:creationId xmlns:a16="http://schemas.microsoft.com/office/drawing/2014/main" id="{39152A09-F7B3-0D3D-E6D6-DDFCC745F054}"/>
              </a:ext>
            </a:extLst>
          </p:cNvPr>
          <p:cNvSpPr>
            <a:spLocks noGrp="1"/>
          </p:cNvSpPr>
          <p:nvPr>
            <p:ph type="body" sz="quarter" idx="1"/>
          </p:nvPr>
        </p:nvSpPr>
        <p:spPr>
          <a:xfrm>
            <a:off x="441877" y="720081"/>
            <a:ext cx="3066867" cy="489594"/>
          </a:xfrm>
        </p:spPr>
        <p:txBody>
          <a:bodyPr>
            <a:normAutofit fontScale="25000" lnSpcReduction="20000"/>
          </a:bodyPr>
          <a:lstStyle/>
          <a:p>
            <a:pPr algn="just"/>
            <a:r>
              <a:rPr lang="it-IT" sz="6400" dirty="0" err="1">
                <a:latin typeface="Times New Roman" panose="02020603050405020304" pitchFamily="18" charset="0"/>
                <a:cs typeface="Times New Roman" panose="02020603050405020304" pitchFamily="18" charset="0"/>
              </a:rPr>
              <a:t>Among</a:t>
            </a:r>
            <a:r>
              <a:rPr lang="it-IT" sz="6400" dirty="0">
                <a:latin typeface="Times New Roman" panose="02020603050405020304" pitchFamily="18" charset="0"/>
                <a:cs typeface="Times New Roman" panose="02020603050405020304" pitchFamily="18" charset="0"/>
              </a:rPr>
              <a:t> the </a:t>
            </a:r>
            <a:r>
              <a:rPr lang="it-IT" sz="6400" dirty="0" err="1">
                <a:latin typeface="Times New Roman" panose="02020603050405020304" pitchFamily="18" charset="0"/>
                <a:cs typeface="Times New Roman" panose="02020603050405020304" pitchFamily="18" charset="0"/>
              </a:rPr>
              <a:t>FTAs</a:t>
            </a:r>
            <a:r>
              <a:rPr lang="it-IT" sz="6400" dirty="0">
                <a:latin typeface="Times New Roman" panose="02020603050405020304" pitchFamily="18" charset="0"/>
                <a:cs typeface="Times New Roman" panose="02020603050405020304" pitchFamily="18" charset="0"/>
              </a:rPr>
              <a:t>, the CETA (EU-Canada) </a:t>
            </a:r>
            <a:r>
              <a:rPr lang="it-IT" sz="6400" dirty="0" err="1">
                <a:latin typeface="Times New Roman" panose="02020603050405020304" pitchFamily="18" charset="0"/>
                <a:cs typeface="Times New Roman" panose="02020603050405020304" pitchFamily="18" charset="0"/>
              </a:rPr>
              <a:t>provisionaly</a:t>
            </a:r>
            <a:r>
              <a:rPr lang="it-IT" sz="6400" dirty="0">
                <a:latin typeface="Times New Roman" panose="02020603050405020304" pitchFamily="18" charset="0"/>
                <a:cs typeface="Times New Roman" panose="02020603050405020304" pitchFamily="18" charset="0"/>
              </a:rPr>
              <a:t> in force </a:t>
            </a:r>
            <a:r>
              <a:rPr lang="it-IT" sz="6400" dirty="0" err="1">
                <a:latin typeface="Times New Roman" panose="02020603050405020304" pitchFamily="18" charset="0"/>
                <a:cs typeface="Times New Roman" panose="02020603050405020304" pitchFamily="18" charset="0"/>
              </a:rPr>
              <a:t>since</a:t>
            </a:r>
            <a:r>
              <a:rPr lang="it-IT" sz="6400" dirty="0">
                <a:latin typeface="Times New Roman" panose="02020603050405020304" pitchFamily="18" charset="0"/>
                <a:cs typeface="Times New Roman" panose="02020603050405020304" pitchFamily="18" charset="0"/>
              </a:rPr>
              <a:t> 2017 </a:t>
            </a:r>
            <a:r>
              <a:rPr lang="it-IT" sz="6400" dirty="0" err="1">
                <a:latin typeface="Times New Roman" panose="02020603050405020304" pitchFamily="18" charset="0"/>
                <a:cs typeface="Times New Roman" panose="02020603050405020304" pitchFamily="18" charset="0"/>
              </a:rPr>
              <a:t>is</a:t>
            </a:r>
            <a:r>
              <a:rPr lang="it-IT" sz="6400" dirty="0">
                <a:latin typeface="Times New Roman" panose="02020603050405020304" pitchFamily="18" charset="0"/>
                <a:cs typeface="Times New Roman" panose="02020603050405020304" pitchFamily="18" charset="0"/>
              </a:rPr>
              <a:t> </a:t>
            </a:r>
            <a:r>
              <a:rPr lang="it-IT" sz="6400" dirty="0" err="1">
                <a:latin typeface="Times New Roman" panose="02020603050405020304" pitchFamily="18" charset="0"/>
                <a:cs typeface="Times New Roman" panose="02020603050405020304" pitchFamily="18" charset="0"/>
              </a:rPr>
              <a:t>considered</a:t>
            </a:r>
            <a:r>
              <a:rPr lang="it-IT" sz="6400" dirty="0">
                <a:latin typeface="Times New Roman" panose="02020603050405020304" pitchFamily="18" charset="0"/>
                <a:cs typeface="Times New Roman" panose="02020603050405020304" pitchFamily="18" charset="0"/>
              </a:rPr>
              <a:t> a mega Mega-</a:t>
            </a:r>
            <a:r>
              <a:rPr lang="it-IT" sz="6400" dirty="0" err="1">
                <a:latin typeface="Times New Roman" panose="02020603050405020304" pitchFamily="18" charset="0"/>
                <a:cs typeface="Times New Roman" panose="02020603050405020304" pitchFamily="18" charset="0"/>
              </a:rPr>
              <a:t>Regional</a:t>
            </a:r>
            <a:r>
              <a:rPr lang="it-IT" sz="6400" dirty="0">
                <a:latin typeface="Times New Roman" panose="02020603050405020304" pitchFamily="18" charset="0"/>
                <a:cs typeface="Times New Roman" panose="02020603050405020304" pitchFamily="18" charset="0"/>
              </a:rPr>
              <a:t> Trade Agreement.</a:t>
            </a:r>
          </a:p>
          <a:p>
            <a:pPr algn="just"/>
            <a:endParaRPr lang="it-IT" sz="6400" dirty="0">
              <a:latin typeface="Times New Roman" panose="02020603050405020304" pitchFamily="18" charset="0"/>
              <a:cs typeface="Times New Roman" panose="02020603050405020304" pitchFamily="18" charset="0"/>
            </a:endParaRPr>
          </a:p>
          <a:p>
            <a:pPr algn="just"/>
            <a:r>
              <a:rPr lang="it-IT" sz="6400" dirty="0">
                <a:latin typeface="Times New Roman" panose="02020603050405020304" pitchFamily="18" charset="0"/>
                <a:cs typeface="Times New Roman" panose="02020603050405020304" pitchFamily="18" charset="0"/>
              </a:rPr>
              <a:t>The EU-Mercosur </a:t>
            </a:r>
            <a:r>
              <a:rPr lang="it-IT" sz="6400" dirty="0" err="1">
                <a:latin typeface="Times New Roman" panose="02020603050405020304" pitchFamily="18" charset="0"/>
                <a:cs typeface="Times New Roman" panose="02020603050405020304" pitchFamily="18" charset="0"/>
              </a:rPr>
              <a:t>is</a:t>
            </a:r>
            <a:r>
              <a:rPr lang="it-IT" sz="6400" dirty="0">
                <a:latin typeface="Times New Roman" panose="02020603050405020304" pitchFamily="18" charset="0"/>
                <a:cs typeface="Times New Roman" panose="02020603050405020304" pitchFamily="18" charset="0"/>
              </a:rPr>
              <a:t> </a:t>
            </a:r>
            <a:r>
              <a:rPr lang="it-IT" sz="6400" dirty="0" err="1">
                <a:latin typeface="Times New Roman" panose="02020603050405020304" pitchFamily="18" charset="0"/>
                <a:cs typeface="Times New Roman" panose="02020603050405020304" pitchFamily="18" charset="0"/>
              </a:rPr>
              <a:t>also</a:t>
            </a:r>
            <a:r>
              <a:rPr lang="it-IT" sz="6400" dirty="0">
                <a:latin typeface="Times New Roman" panose="02020603050405020304" pitchFamily="18" charset="0"/>
                <a:cs typeface="Times New Roman" panose="02020603050405020304" pitchFamily="18" charset="0"/>
              </a:rPr>
              <a:t> </a:t>
            </a:r>
            <a:r>
              <a:rPr lang="it-IT" sz="6400" dirty="0" err="1">
                <a:latin typeface="Times New Roman" panose="02020603050405020304" pitchFamily="18" charset="0"/>
                <a:cs typeface="Times New Roman" panose="02020603050405020304" pitchFamily="18" charset="0"/>
              </a:rPr>
              <a:t>considered</a:t>
            </a:r>
            <a:r>
              <a:rPr lang="it-IT" sz="6400" dirty="0">
                <a:latin typeface="Times New Roman" panose="02020603050405020304" pitchFamily="18" charset="0"/>
                <a:cs typeface="Times New Roman" panose="02020603050405020304" pitchFamily="18" charset="0"/>
              </a:rPr>
              <a:t> Mega </a:t>
            </a:r>
            <a:r>
              <a:rPr lang="it-IT" sz="6400" dirty="0" err="1">
                <a:latin typeface="Times New Roman" panose="02020603050405020304" pitchFamily="18" charset="0"/>
                <a:cs typeface="Times New Roman" panose="02020603050405020304" pitchFamily="18" charset="0"/>
              </a:rPr>
              <a:t>Regional</a:t>
            </a:r>
            <a:r>
              <a:rPr lang="it-IT" sz="6400" dirty="0">
                <a:latin typeface="Times New Roman" panose="02020603050405020304" pitchFamily="18" charset="0"/>
                <a:cs typeface="Times New Roman" panose="02020603050405020304" pitchFamily="18" charset="0"/>
              </a:rPr>
              <a:t> Trade Agreement </a:t>
            </a:r>
            <a:r>
              <a:rPr lang="it-IT" sz="6400" dirty="0" err="1">
                <a:latin typeface="Times New Roman" panose="02020603050405020304" pitchFamily="18" charset="0"/>
                <a:cs typeface="Times New Roman" panose="02020603050405020304" pitchFamily="18" charset="0"/>
              </a:rPr>
              <a:t>between</a:t>
            </a:r>
            <a:r>
              <a:rPr lang="it-IT" sz="6400" dirty="0">
                <a:latin typeface="Times New Roman" panose="02020603050405020304" pitchFamily="18" charset="0"/>
                <a:cs typeface="Times New Roman" panose="02020603050405020304" pitchFamily="18" charset="0"/>
              </a:rPr>
              <a:t> </a:t>
            </a:r>
            <a:r>
              <a:rPr lang="it-IT" sz="6400" dirty="0" err="1">
                <a:latin typeface="Times New Roman" panose="02020603050405020304" pitchFamily="18" charset="0"/>
                <a:cs typeface="Times New Roman" panose="02020603050405020304" pitchFamily="18" charset="0"/>
              </a:rPr>
              <a:t>two</a:t>
            </a:r>
            <a:r>
              <a:rPr lang="it-IT" sz="6400" dirty="0">
                <a:latin typeface="Times New Roman" panose="02020603050405020304" pitchFamily="18" charset="0"/>
                <a:cs typeface="Times New Roman" panose="02020603050405020304" pitchFamily="18" charset="0"/>
              </a:rPr>
              <a:t> </a:t>
            </a:r>
            <a:r>
              <a:rPr lang="it-IT" sz="6400" dirty="0" err="1">
                <a:latin typeface="Times New Roman" panose="02020603050405020304" pitchFamily="18" charset="0"/>
                <a:cs typeface="Times New Roman" panose="02020603050405020304" pitchFamily="18" charset="0"/>
              </a:rPr>
              <a:t>CUs</a:t>
            </a:r>
            <a:r>
              <a:rPr lang="it-IT" sz="6400" dirty="0">
                <a:latin typeface="Times New Roman" panose="02020603050405020304" pitchFamily="18" charset="0"/>
                <a:cs typeface="Times New Roman" panose="02020603050405020304" pitchFamily="18" charset="0"/>
              </a:rPr>
              <a:t>.</a:t>
            </a:r>
            <a:r>
              <a:rPr lang="en-GB"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According to the </a:t>
            </a:r>
            <a:r>
              <a:rPr lang="en-GB" sz="6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Commision</a:t>
            </a:r>
            <a:r>
              <a:rPr lang="en-GB" sz="6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EU is Mercosur's second biggest trade in goods partner after China, accounting for 16.2% of the bloc's total trade in 2021.</a:t>
            </a:r>
          </a:p>
          <a:p>
            <a:pPr algn="just"/>
            <a:endParaRPr lang="en-GB" sz="6400" dirty="0">
              <a:latin typeface="Times New Roman" panose="02020603050405020304" pitchFamily="18" charset="0"/>
              <a:cs typeface="Times New Roman" panose="02020603050405020304" pitchFamily="18" charset="0"/>
            </a:endParaRPr>
          </a:p>
          <a:p>
            <a:pPr algn="just"/>
            <a:r>
              <a:rPr lang="en-GB" sz="6400" dirty="0">
                <a:latin typeface="Times New Roman" panose="02020603050405020304" pitchFamily="18" charset="0"/>
                <a:cs typeface="Times New Roman" panose="02020603050405020304" pitchFamily="18" charset="0"/>
              </a:rPr>
              <a:t>The conclusion of FTA with India would also be paramount to guarantee EU’s influence under the BRICS and include India in EU’s value chains. </a:t>
            </a:r>
            <a:r>
              <a:rPr lang="en-GB" sz="8800" b="0" i="0" dirty="0">
                <a:solidFill>
                  <a:srgbClr val="222222"/>
                </a:solidFill>
                <a:effectLst/>
                <a:latin typeface="Georgia" panose="02040502050405020303" pitchFamily="18" charset="0"/>
              </a:rPr>
              <a:t> </a:t>
            </a:r>
            <a:endParaRPr lang="it-IT" dirty="0"/>
          </a:p>
          <a:p>
            <a:endParaRPr lang="it-IT" dirty="0"/>
          </a:p>
          <a:p>
            <a:endParaRPr lang="it-IT" dirty="0"/>
          </a:p>
          <a:p>
            <a:endParaRPr lang="en-GB" dirty="0"/>
          </a:p>
        </p:txBody>
      </p:sp>
      <p:pic>
        <p:nvPicPr>
          <p:cNvPr id="6" name="Imagem 5">
            <a:extLst>
              <a:ext uri="{FF2B5EF4-FFF2-40B4-BE49-F238E27FC236}">
                <a16:creationId xmlns:a16="http://schemas.microsoft.com/office/drawing/2014/main" id="{659E38A5-E5BB-4639-FA7B-A9D4C096AE43}"/>
              </a:ext>
            </a:extLst>
          </p:cNvPr>
          <p:cNvPicPr>
            <a:picLocks noChangeAspect="1"/>
          </p:cNvPicPr>
          <p:nvPr/>
        </p:nvPicPr>
        <p:blipFill>
          <a:blip r:embed="rId2"/>
          <a:stretch>
            <a:fillRect/>
          </a:stretch>
        </p:blipFill>
        <p:spPr>
          <a:xfrm>
            <a:off x="4151793" y="0"/>
            <a:ext cx="3960000" cy="4860000"/>
          </a:xfrm>
          <a:prstGeom prst="rect">
            <a:avLst/>
          </a:prstGeom>
        </p:spPr>
      </p:pic>
    </p:spTree>
    <p:extLst>
      <p:ext uri="{BB962C8B-B14F-4D97-AF65-F5344CB8AC3E}">
        <p14:creationId xmlns:p14="http://schemas.microsoft.com/office/powerpoint/2010/main" val="339645299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BCDE95-939D-4BAF-DD3B-D3E0CA543176}"/>
              </a:ext>
            </a:extLst>
          </p:cNvPr>
          <p:cNvSpPr txBox="1"/>
          <p:nvPr/>
        </p:nvSpPr>
        <p:spPr>
          <a:xfrm>
            <a:off x="537029" y="809318"/>
            <a:ext cx="7982857" cy="3577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90170" indent="810260" algn="just">
              <a:lnSpc>
                <a:spcPct val="150000"/>
              </a:lnSpc>
            </a:pPr>
            <a:r>
              <a:rPr lang="en-US" sz="1800" dirty="0">
                <a:effectLst/>
                <a:latin typeface="Times New Roman" panose="02020603050405020304" pitchFamily="18" charset="0"/>
                <a:ea typeface="Times New Roman" panose="02020603050405020304" pitchFamily="18" charset="0"/>
                <a:cs typeface="Arial MT"/>
              </a:rPr>
              <a:t>Mega Regional Trade Agreements can be defined as a </a:t>
            </a:r>
            <a:r>
              <a:rPr lang="en-US" sz="1800" dirty="0">
                <a:solidFill>
                  <a:srgbClr val="141414"/>
                </a:solidFill>
                <a:effectLst/>
                <a:latin typeface="Times New Roman" panose="02020603050405020304" pitchFamily="18" charset="0"/>
                <a:ea typeface="Arial MT"/>
                <a:cs typeface="Arial MT"/>
              </a:rPr>
              <a:t>deep interregional economic partnership between countries or regions with a </a:t>
            </a:r>
            <a:r>
              <a:rPr lang="en-US" sz="1800" b="1" dirty="0">
                <a:solidFill>
                  <a:srgbClr val="141414"/>
                </a:solidFill>
                <a:effectLst/>
                <a:latin typeface="Times New Roman" panose="02020603050405020304" pitchFamily="18" charset="0"/>
                <a:ea typeface="Arial MT"/>
                <a:cs typeface="Arial MT"/>
              </a:rPr>
              <a:t>major share of world trade and foreign direct investment (FDI).  </a:t>
            </a:r>
            <a:r>
              <a:rPr lang="en-US" sz="1800" dirty="0">
                <a:solidFill>
                  <a:srgbClr val="141414"/>
                </a:solidFill>
                <a:effectLst/>
                <a:latin typeface="Times New Roman" panose="02020603050405020304" pitchFamily="18" charset="0"/>
                <a:ea typeface="Arial MT"/>
                <a:cs typeface="Arial MT"/>
              </a:rPr>
              <a:t>They have been also called </a:t>
            </a:r>
            <a:r>
              <a:rPr lang="en-US" sz="1800" dirty="0">
                <a:effectLst/>
                <a:latin typeface="Times New Roman" panose="02020603050405020304" pitchFamily="18" charset="0"/>
                <a:ea typeface="Arial MT"/>
                <a:cs typeface="Arial MT"/>
              </a:rPr>
              <a:t>region-to-region or supra-regional economic agreements.</a:t>
            </a:r>
            <a:r>
              <a:rPr lang="en-US" sz="1800" dirty="0">
                <a:effectLst/>
                <a:latin typeface="Times New Roman" panose="02020603050405020304" pitchFamily="18" charset="0"/>
                <a:ea typeface="Times New Roman" panose="02020603050405020304" pitchFamily="18" charset="0"/>
                <a:cs typeface="Arial MT"/>
              </a:rPr>
              <a:t>  Mega Regionals can be formed between CUs and free trade areas or between one or more of them and another State that due to its large share of world trade has a similar economic relevance– if not greater- than a CUs, as is the case of Canada, US, Brazil, Russia, India and China.</a:t>
            </a:r>
          </a:p>
          <a:p>
            <a:pPr marL="90170" indent="810260" algn="just">
              <a:lnSpc>
                <a:spcPct val="150000"/>
              </a:lnSpc>
            </a:pPr>
            <a:endParaRPr lang="en-GB" sz="1800" dirty="0">
              <a:effectLst/>
              <a:latin typeface="Arial MT"/>
              <a:ea typeface="Arial MT"/>
              <a:cs typeface="Arial MT"/>
            </a:endParaRPr>
          </a:p>
          <a:p>
            <a:pPr algn="just"/>
            <a:endParaRPr lang="it-IT" sz="1050" dirty="0"/>
          </a:p>
        </p:txBody>
      </p:sp>
      <p:sp>
        <p:nvSpPr>
          <p:cNvPr id="10" name="CaixaDeTexto 9">
            <a:extLst>
              <a:ext uri="{FF2B5EF4-FFF2-40B4-BE49-F238E27FC236}">
                <a16:creationId xmlns:a16="http://schemas.microsoft.com/office/drawing/2014/main" id="{F32A3B08-6C54-4987-E367-C4E7C7E86902}"/>
              </a:ext>
            </a:extLst>
          </p:cNvPr>
          <p:cNvSpPr txBox="1"/>
          <p:nvPr/>
        </p:nvSpPr>
        <p:spPr>
          <a:xfrm>
            <a:off x="624113" y="3802743"/>
            <a:ext cx="7895773"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400" b="0" i="0" dirty="0">
                <a:solidFill>
                  <a:srgbClr val="222222"/>
                </a:solidFill>
                <a:effectLst/>
                <a:latin typeface="Georgia" panose="02040502050405020303" pitchFamily="18" charset="0"/>
              </a:rPr>
              <a:t>The mega-regional initiatives encourage the creation of global value chains in which production is split across countries to exploit each nation’s comparative advantage, driving down costs while raising standards. </a:t>
            </a:r>
            <a:endParaRPr lang="it-IT" sz="1050" dirty="0"/>
          </a:p>
        </p:txBody>
      </p:sp>
    </p:spTree>
    <p:extLst>
      <p:ext uri="{BB962C8B-B14F-4D97-AF65-F5344CB8AC3E}">
        <p14:creationId xmlns:p14="http://schemas.microsoft.com/office/powerpoint/2010/main" val="20998839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BCDE95-939D-4BAF-DD3B-D3E0CA543176}"/>
              </a:ext>
            </a:extLst>
          </p:cNvPr>
          <p:cNvSpPr txBox="1"/>
          <p:nvPr/>
        </p:nvSpPr>
        <p:spPr>
          <a:xfrm>
            <a:off x="682171" y="457602"/>
            <a:ext cx="7474857" cy="41319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indent="900430" algn="just">
              <a:lnSpc>
                <a:spcPct val="150000"/>
              </a:lnSpc>
            </a:pPr>
            <a:r>
              <a:rPr lang="en-GB" sz="1800"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Mega-regionals and other trade agreements are fundamentally changing the landscape of the world trading system, in a number of ways. Not only do they create specialized trade regimes, they also establish regulatory frameworks that are </a:t>
            </a:r>
            <a:r>
              <a:rPr lang="en-GB" sz="1800" b="1"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less about free trade and more about standardization</a:t>
            </a:r>
            <a:r>
              <a:rPr lang="en-GB" sz="1800" i="1"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They include investment, services, intellectual property and other provisions in domains that the WTO has also tried to expand.</a:t>
            </a:r>
            <a:r>
              <a:rPr lang="en-GB" sz="1800" u="sng"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Panezi</a:t>
            </a:r>
            <a:r>
              <a:rPr lang="en-GB"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Maria. The WTO and the Spaghetti Bowl of Trade Agreements: Four Proposals for Moving Forwards. </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Centre for International Governance Innovation (CIGI), Policy Brief No. 87, September 2016. Available at </a:t>
            </a:r>
            <a:r>
              <a:rPr lang="en-GB" sz="1600" u="sng"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https://www.cigionline.org/sites/default/files/pb_no.87.pdf</a:t>
            </a:r>
            <a:r>
              <a:rPr lang="en-GB" sz="16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it-IT" sz="1050" dirty="0"/>
          </a:p>
        </p:txBody>
      </p:sp>
    </p:spTree>
    <p:extLst>
      <p:ext uri="{BB962C8B-B14F-4D97-AF65-F5344CB8AC3E}">
        <p14:creationId xmlns:p14="http://schemas.microsoft.com/office/powerpoint/2010/main" val="403037335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1FAB6540-BA50-4254-F423-A3178657233B}"/>
              </a:ext>
            </a:extLst>
          </p:cNvPr>
          <p:cNvPicPr>
            <a:picLocks noChangeAspect="1"/>
          </p:cNvPicPr>
          <p:nvPr/>
        </p:nvPicPr>
        <p:blipFill>
          <a:blip r:embed="rId2"/>
          <a:stretch>
            <a:fillRect/>
          </a:stretch>
        </p:blipFill>
        <p:spPr>
          <a:xfrm>
            <a:off x="395438" y="1422400"/>
            <a:ext cx="8472791" cy="2331632"/>
          </a:xfrm>
          <a:prstGeom prst="rect">
            <a:avLst/>
          </a:prstGeom>
        </p:spPr>
      </p:pic>
    </p:spTree>
    <p:extLst>
      <p:ext uri="{BB962C8B-B14F-4D97-AF65-F5344CB8AC3E}">
        <p14:creationId xmlns:p14="http://schemas.microsoft.com/office/powerpoint/2010/main" val="220232860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A17B9CB-D18A-6CAA-5B13-FE725EDAE029}"/>
              </a:ext>
            </a:extLst>
          </p:cNvPr>
          <p:cNvPicPr>
            <a:picLocks noChangeAspect="1"/>
          </p:cNvPicPr>
          <p:nvPr/>
        </p:nvPicPr>
        <p:blipFill>
          <a:blip r:embed="rId2"/>
          <a:stretch>
            <a:fillRect/>
          </a:stretch>
        </p:blipFill>
        <p:spPr>
          <a:xfrm>
            <a:off x="0" y="919174"/>
            <a:ext cx="9144000" cy="3305151"/>
          </a:xfrm>
          <a:prstGeom prst="rect">
            <a:avLst/>
          </a:prstGeom>
        </p:spPr>
      </p:pic>
    </p:spTree>
    <p:extLst>
      <p:ext uri="{BB962C8B-B14F-4D97-AF65-F5344CB8AC3E}">
        <p14:creationId xmlns:p14="http://schemas.microsoft.com/office/powerpoint/2010/main" val="330927109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A17B9CB-D18A-6CAA-5B13-FE725EDAE029}"/>
              </a:ext>
            </a:extLst>
          </p:cNvPr>
          <p:cNvPicPr>
            <a:picLocks noChangeAspect="1"/>
          </p:cNvPicPr>
          <p:nvPr/>
        </p:nvPicPr>
        <p:blipFill>
          <a:blip r:embed="rId2"/>
          <a:stretch>
            <a:fillRect/>
          </a:stretch>
        </p:blipFill>
        <p:spPr>
          <a:xfrm>
            <a:off x="0" y="919174"/>
            <a:ext cx="9144000" cy="3305151"/>
          </a:xfrm>
          <a:prstGeom prst="rect">
            <a:avLst/>
          </a:prstGeom>
        </p:spPr>
      </p:pic>
      <p:pic>
        <p:nvPicPr>
          <p:cNvPr id="8" name="Imagem 7">
            <a:extLst>
              <a:ext uri="{FF2B5EF4-FFF2-40B4-BE49-F238E27FC236}">
                <a16:creationId xmlns:a16="http://schemas.microsoft.com/office/drawing/2014/main" id="{B27D472F-5A9D-B0C9-A7DB-3B97881BF7AF}"/>
              </a:ext>
            </a:extLst>
          </p:cNvPr>
          <p:cNvPicPr>
            <a:picLocks noChangeAspect="1"/>
          </p:cNvPicPr>
          <p:nvPr/>
        </p:nvPicPr>
        <p:blipFill>
          <a:blip r:embed="rId3"/>
          <a:stretch>
            <a:fillRect/>
          </a:stretch>
        </p:blipFill>
        <p:spPr>
          <a:xfrm>
            <a:off x="919290" y="854739"/>
            <a:ext cx="7918199" cy="3434020"/>
          </a:xfrm>
          <a:prstGeom prst="rect">
            <a:avLst/>
          </a:prstGeom>
        </p:spPr>
      </p:pic>
    </p:spTree>
    <p:extLst>
      <p:ext uri="{BB962C8B-B14F-4D97-AF65-F5344CB8AC3E}">
        <p14:creationId xmlns:p14="http://schemas.microsoft.com/office/powerpoint/2010/main" val="3567786893"/>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U-Vietnam Free Trade Agreement ratified by the Vietnam National Assembly  // ECR Group">
            <a:extLst>
              <a:ext uri="{FF2B5EF4-FFF2-40B4-BE49-F238E27FC236}">
                <a16:creationId xmlns:a16="http://schemas.microsoft.com/office/drawing/2014/main" id="{59DDA903-7513-C770-94D3-3C156A00B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196" y="790834"/>
            <a:ext cx="4705608" cy="235280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37A8F490-6894-3829-2198-B5488BB06C7B}"/>
              </a:ext>
            </a:extLst>
          </p:cNvPr>
          <p:cNvSpPr txBox="1"/>
          <p:nvPr/>
        </p:nvSpPr>
        <p:spPr>
          <a:xfrm>
            <a:off x="1096661" y="3252655"/>
            <a:ext cx="6950677" cy="1292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b="0" i="0" dirty="0">
                <a:solidFill>
                  <a:srgbClr val="404040"/>
                </a:solidFill>
                <a:effectLst/>
                <a:latin typeface="arial" panose="020B0604020202020204" pitchFamily="34" charset="0"/>
              </a:rPr>
              <a:t>The European Union and Vietnam signed a Trade Agreement and an Investment Protection Agreement on 30 June 2019. </a:t>
            </a:r>
            <a:r>
              <a:rPr lang="en-GB" dirty="0">
                <a:solidFill>
                  <a:srgbClr val="404040"/>
                </a:solidFill>
                <a:effectLst/>
              </a:rPr>
              <a:t>The European Parliament gave its consent to both Agreements on 12 February 2020 and the Free Trade Agreement was concluded by EU Member States in the Council on 30 March 2020. The Trade Agreement entered into force on 1 August 2020.</a:t>
            </a:r>
          </a:p>
          <a:p>
            <a:pPr algn="just"/>
            <a:endParaRPr lang="en-GB" dirty="0"/>
          </a:p>
        </p:txBody>
      </p:sp>
    </p:spTree>
    <p:extLst>
      <p:ext uri="{BB962C8B-B14F-4D97-AF65-F5344CB8AC3E}">
        <p14:creationId xmlns:p14="http://schemas.microsoft.com/office/powerpoint/2010/main" val="291131106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21FA5CBA-1298-1843-A598-159677825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219" y="833438"/>
            <a:ext cx="6559970" cy="314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6652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úpula do Brics se mostra alheia ao que vem acontecendo no mundo – Jornal  da USP">
            <a:extLst>
              <a:ext uri="{FF2B5EF4-FFF2-40B4-BE49-F238E27FC236}">
                <a16:creationId xmlns:a16="http://schemas.microsoft.com/office/drawing/2014/main" id="{39C153EB-8ED7-CF96-0476-AD4B3500F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076325"/>
            <a:ext cx="6223000" cy="326707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E7EF6EF3-8B57-C381-AD21-0B4A592DE421}"/>
              </a:ext>
            </a:extLst>
          </p:cNvPr>
          <p:cNvSpPr txBox="1"/>
          <p:nvPr/>
        </p:nvSpPr>
        <p:spPr>
          <a:xfrm>
            <a:off x="1625600" y="630823"/>
            <a:ext cx="5563486"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dirty="0"/>
              <a:t>Is </a:t>
            </a:r>
            <a:r>
              <a:rPr lang="en-GB" sz="1600" b="1" dirty="0" err="1"/>
              <a:t>iunder</a:t>
            </a:r>
            <a:r>
              <a:rPr lang="en-GB" sz="1600" b="1" dirty="0"/>
              <a:t> way a new global order ruled by the BRICS?</a:t>
            </a:r>
          </a:p>
        </p:txBody>
      </p:sp>
    </p:spTree>
    <p:extLst>
      <p:ext uri="{BB962C8B-B14F-4D97-AF65-F5344CB8AC3E}">
        <p14:creationId xmlns:p14="http://schemas.microsoft.com/office/powerpoint/2010/main" val="123348908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
          </p:nvPr>
        </p:nvSpPr>
        <p:spPr/>
        <p:txBody>
          <a:bodyPr/>
          <a:lstStyle/>
          <a:p>
            <a:endParaRPr lang="en-GB"/>
          </a:p>
        </p:txBody>
      </p:sp>
      <p:pic>
        <p:nvPicPr>
          <p:cNvPr id="3074" name="Picture 2" descr="Sustainable Development Goals launch in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2804" y="470209"/>
            <a:ext cx="69342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6578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ra-BRICS Trade: an illustrative guide - Gateway House">
            <a:extLst>
              <a:ext uri="{FF2B5EF4-FFF2-40B4-BE49-F238E27FC236}">
                <a16:creationId xmlns:a16="http://schemas.microsoft.com/office/drawing/2014/main" id="{B8DA3A25-DA75-3C7B-23BF-AC1FDD3A64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7080"/>
            <a:ext cx="9144000" cy="371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8392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125545E-5519-A664-27D3-B842C2C11BB1}"/>
              </a:ext>
            </a:extLst>
          </p:cNvPr>
          <p:cNvPicPr>
            <a:picLocks noChangeAspect="1"/>
          </p:cNvPicPr>
          <p:nvPr/>
        </p:nvPicPr>
        <p:blipFill>
          <a:blip r:embed="rId2"/>
          <a:stretch>
            <a:fillRect/>
          </a:stretch>
        </p:blipFill>
        <p:spPr>
          <a:xfrm>
            <a:off x="512931" y="944083"/>
            <a:ext cx="8118138" cy="3924986"/>
          </a:xfrm>
          <a:prstGeom prst="rect">
            <a:avLst/>
          </a:prstGeom>
        </p:spPr>
      </p:pic>
    </p:spTree>
    <p:extLst>
      <p:ext uri="{BB962C8B-B14F-4D97-AF65-F5344CB8AC3E}">
        <p14:creationId xmlns:p14="http://schemas.microsoft.com/office/powerpoint/2010/main" val="1422255493"/>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125545E-5519-A664-27D3-B842C2C11BB1}"/>
              </a:ext>
            </a:extLst>
          </p:cNvPr>
          <p:cNvPicPr>
            <a:picLocks noChangeAspect="1"/>
          </p:cNvPicPr>
          <p:nvPr/>
        </p:nvPicPr>
        <p:blipFill>
          <a:blip r:embed="rId2"/>
          <a:stretch>
            <a:fillRect/>
          </a:stretch>
        </p:blipFill>
        <p:spPr>
          <a:xfrm>
            <a:off x="512931" y="933450"/>
            <a:ext cx="8118138" cy="3924986"/>
          </a:xfrm>
          <a:prstGeom prst="rect">
            <a:avLst/>
          </a:prstGeom>
        </p:spPr>
      </p:pic>
      <p:pic>
        <p:nvPicPr>
          <p:cNvPr id="2" name="Imagem 1">
            <a:extLst>
              <a:ext uri="{FF2B5EF4-FFF2-40B4-BE49-F238E27FC236}">
                <a16:creationId xmlns:a16="http://schemas.microsoft.com/office/drawing/2014/main" id="{495415CF-3E42-A75A-ED04-2959F45B85DA}"/>
              </a:ext>
            </a:extLst>
          </p:cNvPr>
          <p:cNvPicPr>
            <a:picLocks noChangeAspect="1"/>
          </p:cNvPicPr>
          <p:nvPr/>
        </p:nvPicPr>
        <p:blipFill>
          <a:blip r:embed="rId3"/>
          <a:stretch>
            <a:fillRect/>
          </a:stretch>
        </p:blipFill>
        <p:spPr>
          <a:xfrm>
            <a:off x="512931" y="933450"/>
            <a:ext cx="8388906" cy="2435096"/>
          </a:xfrm>
          <a:prstGeom prst="rect">
            <a:avLst/>
          </a:prstGeom>
        </p:spPr>
      </p:pic>
    </p:spTree>
    <p:extLst>
      <p:ext uri="{BB962C8B-B14F-4D97-AF65-F5344CB8AC3E}">
        <p14:creationId xmlns:p14="http://schemas.microsoft.com/office/powerpoint/2010/main" val="417130905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C89240BC-5349-6C18-1A88-BD594F5C7815}"/>
              </a:ext>
            </a:extLst>
          </p:cNvPr>
          <p:cNvPicPr>
            <a:picLocks noChangeAspect="1"/>
          </p:cNvPicPr>
          <p:nvPr/>
        </p:nvPicPr>
        <p:blipFill>
          <a:blip r:embed="rId2"/>
          <a:stretch>
            <a:fillRect/>
          </a:stretch>
        </p:blipFill>
        <p:spPr>
          <a:xfrm>
            <a:off x="538163" y="478971"/>
            <a:ext cx="7643985" cy="4431165"/>
          </a:xfrm>
          <a:prstGeom prst="rect">
            <a:avLst/>
          </a:prstGeom>
        </p:spPr>
      </p:pic>
    </p:spTree>
    <p:extLst>
      <p:ext uri="{BB962C8B-B14F-4D97-AF65-F5344CB8AC3E}">
        <p14:creationId xmlns:p14="http://schemas.microsoft.com/office/powerpoint/2010/main" val="339557074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5BB56B6-9DDC-589B-B862-D5EDE615855A}"/>
              </a:ext>
            </a:extLst>
          </p:cNvPr>
          <p:cNvPicPr>
            <a:picLocks noChangeAspect="1"/>
          </p:cNvPicPr>
          <p:nvPr/>
        </p:nvPicPr>
        <p:blipFill>
          <a:blip r:embed="rId2"/>
          <a:stretch>
            <a:fillRect/>
          </a:stretch>
        </p:blipFill>
        <p:spPr>
          <a:xfrm>
            <a:off x="1447800" y="146779"/>
            <a:ext cx="6296025" cy="4813531"/>
          </a:xfrm>
          <a:prstGeom prst="rect">
            <a:avLst/>
          </a:prstGeom>
        </p:spPr>
      </p:pic>
    </p:spTree>
    <p:extLst>
      <p:ext uri="{BB962C8B-B14F-4D97-AF65-F5344CB8AC3E}">
        <p14:creationId xmlns:p14="http://schemas.microsoft.com/office/powerpoint/2010/main" val="219474890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0106099-F69B-A4A2-F5F9-6205CA514574}"/>
              </a:ext>
            </a:extLst>
          </p:cNvPr>
          <p:cNvPicPr>
            <a:picLocks noChangeAspect="1"/>
          </p:cNvPicPr>
          <p:nvPr/>
        </p:nvPicPr>
        <p:blipFill>
          <a:blip r:embed="rId2"/>
          <a:stretch>
            <a:fillRect/>
          </a:stretch>
        </p:blipFill>
        <p:spPr>
          <a:xfrm>
            <a:off x="1626780" y="85238"/>
            <a:ext cx="5964867" cy="4911736"/>
          </a:xfrm>
          <a:prstGeom prst="rect">
            <a:avLst/>
          </a:prstGeom>
        </p:spPr>
      </p:pic>
    </p:spTree>
    <p:extLst>
      <p:ext uri="{BB962C8B-B14F-4D97-AF65-F5344CB8AC3E}">
        <p14:creationId xmlns:p14="http://schemas.microsoft.com/office/powerpoint/2010/main" val="173616729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RICS x European Union - Nominal GDP (1960-2027) - YouTube">
            <a:extLst>
              <a:ext uri="{FF2B5EF4-FFF2-40B4-BE49-F238E27FC236}">
                <a16:creationId xmlns:a16="http://schemas.microsoft.com/office/drawing/2014/main" id="{345015A6-265D-F674-91FC-ABEAB53EF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922" y="602733"/>
            <a:ext cx="5492603" cy="4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96080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E8CE8F2-E546-82A3-13DB-8F2D574D72E6}"/>
              </a:ext>
            </a:extLst>
          </p:cNvPr>
          <p:cNvPicPr>
            <a:picLocks noChangeAspect="1"/>
          </p:cNvPicPr>
          <p:nvPr/>
        </p:nvPicPr>
        <p:blipFill>
          <a:blip r:embed="rId2"/>
          <a:stretch>
            <a:fillRect/>
          </a:stretch>
        </p:blipFill>
        <p:spPr>
          <a:xfrm>
            <a:off x="1306287" y="328612"/>
            <a:ext cx="6375626" cy="4598652"/>
          </a:xfrm>
          <a:prstGeom prst="rect">
            <a:avLst/>
          </a:prstGeom>
        </p:spPr>
      </p:pic>
    </p:spTree>
    <p:extLst>
      <p:ext uri="{BB962C8B-B14F-4D97-AF65-F5344CB8AC3E}">
        <p14:creationId xmlns:p14="http://schemas.microsoft.com/office/powerpoint/2010/main" val="407526446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1E8CE8F2-E546-82A3-13DB-8F2D574D72E6}"/>
              </a:ext>
            </a:extLst>
          </p:cNvPr>
          <p:cNvPicPr>
            <a:picLocks noChangeAspect="1"/>
          </p:cNvPicPr>
          <p:nvPr/>
        </p:nvPicPr>
        <p:blipFill>
          <a:blip r:embed="rId2"/>
          <a:stretch>
            <a:fillRect/>
          </a:stretch>
        </p:blipFill>
        <p:spPr>
          <a:xfrm>
            <a:off x="1306287" y="328612"/>
            <a:ext cx="6375626" cy="4598652"/>
          </a:xfrm>
          <a:prstGeom prst="rect">
            <a:avLst/>
          </a:prstGeom>
        </p:spPr>
      </p:pic>
      <p:pic>
        <p:nvPicPr>
          <p:cNvPr id="5122" name="Picture 2">
            <a:extLst>
              <a:ext uri="{FF2B5EF4-FFF2-40B4-BE49-F238E27FC236}">
                <a16:creationId xmlns:a16="http://schemas.microsoft.com/office/drawing/2014/main" id="{F2DAD6DA-7BA1-5013-857C-45B32D904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975" y="1143000"/>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12564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D6DFC8E5-6A3F-C7D5-E38E-F1842F1FCA4F}"/>
              </a:ext>
            </a:extLst>
          </p:cNvPr>
          <p:cNvPicPr>
            <a:picLocks noChangeAspect="1"/>
          </p:cNvPicPr>
          <p:nvPr/>
        </p:nvPicPr>
        <p:blipFill>
          <a:blip r:embed="rId2"/>
          <a:stretch>
            <a:fillRect/>
          </a:stretch>
        </p:blipFill>
        <p:spPr>
          <a:xfrm>
            <a:off x="1671637" y="214312"/>
            <a:ext cx="5800725" cy="4714875"/>
          </a:xfrm>
          <a:prstGeom prst="rect">
            <a:avLst/>
          </a:prstGeom>
        </p:spPr>
      </p:pic>
    </p:spTree>
    <p:extLst>
      <p:ext uri="{BB962C8B-B14F-4D97-AF65-F5344CB8AC3E}">
        <p14:creationId xmlns:p14="http://schemas.microsoft.com/office/powerpoint/2010/main" val="38731688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PEACE | World peace, International day of peace, Peace">
            <a:extLst>
              <a:ext uri="{FF2B5EF4-FFF2-40B4-BE49-F238E27FC236}">
                <a16:creationId xmlns:a16="http://schemas.microsoft.com/office/drawing/2014/main" id="{9C9B2037-D471-63A7-3197-B492ABC31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948" y="324399"/>
            <a:ext cx="4540103" cy="449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78700"/>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4E0717D5-2714-D3B4-4097-FD59DB514C41}"/>
              </a:ext>
            </a:extLst>
          </p:cNvPr>
          <p:cNvPicPr>
            <a:picLocks noChangeAspect="1"/>
          </p:cNvPicPr>
          <p:nvPr/>
        </p:nvPicPr>
        <p:blipFill>
          <a:blip r:embed="rId2"/>
          <a:stretch>
            <a:fillRect/>
          </a:stretch>
        </p:blipFill>
        <p:spPr>
          <a:xfrm>
            <a:off x="1804085" y="197519"/>
            <a:ext cx="5984247" cy="4748462"/>
          </a:xfrm>
          <a:prstGeom prst="rect">
            <a:avLst/>
          </a:prstGeom>
        </p:spPr>
      </p:pic>
    </p:spTree>
    <p:extLst>
      <p:ext uri="{BB962C8B-B14F-4D97-AF65-F5344CB8AC3E}">
        <p14:creationId xmlns:p14="http://schemas.microsoft.com/office/powerpoint/2010/main" val="4227592324"/>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94B17FF8-0CD3-40B3-BD4A-4EAD70AD8B5A}"/>
              </a:ext>
            </a:extLst>
          </p:cNvPr>
          <p:cNvPicPr>
            <a:picLocks noChangeAspect="1"/>
          </p:cNvPicPr>
          <p:nvPr/>
        </p:nvPicPr>
        <p:blipFill>
          <a:blip r:embed="rId2"/>
          <a:stretch>
            <a:fillRect/>
          </a:stretch>
        </p:blipFill>
        <p:spPr>
          <a:xfrm>
            <a:off x="614362" y="382849"/>
            <a:ext cx="7602881" cy="4565388"/>
          </a:xfrm>
          <a:prstGeom prst="rect">
            <a:avLst/>
          </a:prstGeom>
        </p:spPr>
      </p:pic>
    </p:spTree>
    <p:extLst>
      <p:ext uri="{BB962C8B-B14F-4D97-AF65-F5344CB8AC3E}">
        <p14:creationId xmlns:p14="http://schemas.microsoft.com/office/powerpoint/2010/main" val="294859782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F630704B-B291-59F2-33C2-529B711FE822}"/>
              </a:ext>
            </a:extLst>
          </p:cNvPr>
          <p:cNvPicPr>
            <a:picLocks noChangeAspect="1"/>
          </p:cNvPicPr>
          <p:nvPr/>
        </p:nvPicPr>
        <p:blipFill>
          <a:blip r:embed="rId2"/>
          <a:stretch>
            <a:fillRect/>
          </a:stretch>
        </p:blipFill>
        <p:spPr>
          <a:xfrm>
            <a:off x="1207054" y="704960"/>
            <a:ext cx="6729892" cy="3983998"/>
          </a:xfrm>
          <a:prstGeom prst="rect">
            <a:avLst/>
          </a:prstGeom>
        </p:spPr>
      </p:pic>
    </p:spTree>
    <p:extLst>
      <p:ext uri="{BB962C8B-B14F-4D97-AF65-F5344CB8AC3E}">
        <p14:creationId xmlns:p14="http://schemas.microsoft.com/office/powerpoint/2010/main" val="244470751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27AB8B1-0783-2E90-82F5-3517A5A98233}"/>
              </a:ext>
            </a:extLst>
          </p:cNvPr>
          <p:cNvSpPr txBox="1"/>
          <p:nvPr/>
        </p:nvSpPr>
        <p:spPr>
          <a:xfrm>
            <a:off x="889686" y="1510243"/>
            <a:ext cx="7364626" cy="32624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600" dirty="0">
                <a:latin typeface="Georgia" panose="02040502050405020303" pitchFamily="18" charset="0"/>
              </a:rPr>
              <a:t>“For the foreseeable future, the three big economic and political powers in the world will be China, the EU and the US, and the triangular relations between them will contain elements of attraction and elements of hostility. Western firms will still want to tap the Chinese market, while governments worry about threats to national security; Chinese families will still want their children to study in the West, while the Communist Party worries about the ideological contamination they might bring back; and Europe and the US will still be each other’s most important security and economic partners, while bickering about defence budgets and food safety. </a:t>
            </a:r>
            <a:r>
              <a:rPr lang="en-GB" sz="1600" b="1" dirty="0">
                <a:latin typeface="Georgia" panose="02040502050405020303" pitchFamily="18" charset="0"/>
              </a:rPr>
              <a:t>In the absence of a friction-free utopia, the EU’s best option is to work with Beijing and Washington to pursue pragmatic policies that maintain stable relations between the three.” </a:t>
            </a:r>
            <a:r>
              <a:rPr lang="en-GB" sz="1400" dirty="0">
                <a:latin typeface="Georgia" panose="02040502050405020303" pitchFamily="18" charset="0"/>
              </a:rPr>
              <a:t>Europe, the US and China: A Love-Hate Triangle?, Centre for European Reform, Sep. 2020, p. 22.</a:t>
            </a:r>
            <a:endParaRPr lang="en-GB" sz="1400" b="1" kern="100" dirty="0">
              <a:effectLst/>
              <a:latin typeface="Georgia" panose="02040502050405020303" pitchFamily="18" charset="0"/>
              <a:ea typeface="Calibri" panose="020F0502020204030204" pitchFamily="34" charset="0"/>
              <a:cs typeface="Arial" panose="020B0604020202020204" pitchFamily="34" charset="0"/>
            </a:endParaRPr>
          </a:p>
        </p:txBody>
      </p:sp>
      <p:sp>
        <p:nvSpPr>
          <p:cNvPr id="5" name="CaixaDeTexto 4">
            <a:extLst>
              <a:ext uri="{FF2B5EF4-FFF2-40B4-BE49-F238E27FC236}">
                <a16:creationId xmlns:a16="http://schemas.microsoft.com/office/drawing/2014/main" id="{2468FF28-8547-D4D6-D4EC-9ED46C180A68}"/>
              </a:ext>
            </a:extLst>
          </p:cNvPr>
          <p:cNvSpPr txBox="1"/>
          <p:nvPr/>
        </p:nvSpPr>
        <p:spPr>
          <a:xfrm>
            <a:off x="889686" y="822295"/>
            <a:ext cx="701863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effectLst/>
                <a:latin typeface="Georgia" panose="02040502050405020303" pitchFamily="18" charset="0"/>
                <a:ea typeface="Calibri" panose="020F0502020204030204" pitchFamily="34" charset="0"/>
              </a:rPr>
              <a:t>What could be the way?</a:t>
            </a:r>
            <a:endParaRPr lang="en-GB" dirty="0"/>
          </a:p>
        </p:txBody>
      </p:sp>
    </p:spTree>
    <p:extLst>
      <p:ext uri="{BB962C8B-B14F-4D97-AF65-F5344CB8AC3E}">
        <p14:creationId xmlns:p14="http://schemas.microsoft.com/office/powerpoint/2010/main" val="404160401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27AB8B1-0783-2E90-82F5-3517A5A98233}"/>
              </a:ext>
            </a:extLst>
          </p:cNvPr>
          <p:cNvSpPr txBox="1"/>
          <p:nvPr/>
        </p:nvSpPr>
        <p:spPr>
          <a:xfrm>
            <a:off x="889687" y="1548160"/>
            <a:ext cx="7364626" cy="26384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GB" sz="1400" dirty="0">
                <a:latin typeface="Georgia" panose="02040502050405020303" pitchFamily="18" charset="0"/>
                <a:ea typeface="Calibri" panose="020F0502020204030204" pitchFamily="34" charset="0"/>
              </a:rPr>
              <a:t>I</a:t>
            </a:r>
            <a:r>
              <a:rPr lang="en-GB" sz="1400" dirty="0">
                <a:effectLst/>
                <a:latin typeface="Georgia" panose="02040502050405020303" pitchFamily="18" charset="0"/>
                <a:ea typeface="Calibri" panose="020F0502020204030204" pitchFamily="34" charset="0"/>
              </a:rPr>
              <a:t>n summary there are three different approaches: a </a:t>
            </a:r>
            <a:r>
              <a:rPr lang="en-GB" sz="1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cooperative</a:t>
            </a:r>
            <a:r>
              <a:rPr lang="en-GB" sz="1400" dirty="0">
                <a:effectLst/>
                <a:latin typeface="Georgia" panose="02040502050405020303" pitchFamily="18" charset="0"/>
                <a:ea typeface="Calibri" panose="020F0502020204030204" pitchFamily="34" charset="0"/>
              </a:rPr>
              <a:t> one, that encourages the parties to solve any dispute arising from the gender provisions through diplomatic means; a </a:t>
            </a:r>
            <a:r>
              <a:rPr lang="en-GB" sz="1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sanction-based</a:t>
            </a:r>
            <a:r>
              <a:rPr lang="en-GB" sz="1400" dirty="0">
                <a:effectLst/>
                <a:latin typeface="Georgia" panose="02040502050405020303" pitchFamily="18" charset="0"/>
                <a:ea typeface="Calibri" panose="020F0502020204030204" pitchFamily="34" charset="0"/>
              </a:rPr>
              <a:t> one under which the matter is solved through binding adjudication of a panel of experts or arbitral tribunal; and a </a:t>
            </a:r>
            <a:r>
              <a:rPr lang="en-GB" sz="1400" b="1" dirty="0">
                <a:effectLst>
                  <a:outerShdw blurRad="38100" dist="38100" dir="2700000" algn="tl">
                    <a:srgbClr val="000000">
                      <a:alpha val="43137"/>
                    </a:srgbClr>
                  </a:outerShdw>
                </a:effectLst>
                <a:latin typeface="Georgia" panose="02040502050405020303" pitchFamily="18" charset="0"/>
                <a:ea typeface="Calibri" panose="020F0502020204030204" pitchFamily="34" charset="0"/>
              </a:rPr>
              <a:t>mixed procedure </a:t>
            </a:r>
            <a:r>
              <a:rPr lang="en-GB" sz="1400" dirty="0">
                <a:effectLst/>
                <a:latin typeface="Georgia" panose="02040502050405020303" pitchFamily="18" charset="0"/>
                <a:ea typeface="Calibri" panose="020F0502020204030204" pitchFamily="34" charset="0"/>
              </a:rPr>
              <a:t>that firstly attempt to amicably solve the matter through State-to State consultations, and whether consultations  fail, the question is submitted to a panel of experts which issues recommendations to be followed by the parties through their</a:t>
            </a:r>
            <a:r>
              <a:rPr lang="en-GB" sz="1400" i="1" dirty="0">
                <a:effectLst/>
                <a:latin typeface="Georgia" panose="02040502050405020303" pitchFamily="18" charset="0"/>
                <a:ea typeface="Calibri" panose="020F0502020204030204" pitchFamily="34" charset="0"/>
              </a:rPr>
              <a:t> best efforts</a:t>
            </a:r>
            <a:r>
              <a:rPr lang="en-GB" sz="1400" dirty="0">
                <a:effectLst/>
                <a:latin typeface="Georgia" panose="02040502050405020303" pitchFamily="18" charset="0"/>
                <a:ea typeface="Calibri" panose="020F0502020204030204" pitchFamily="34" charset="0"/>
              </a:rPr>
              <a:t> but without being backed by any sanction in case of non-compliance. </a:t>
            </a:r>
            <a:endParaRPr lang="en-GB" sz="1400" dirty="0">
              <a:latin typeface="Georgia" panose="02040502050405020303" pitchFamily="18" charset="0"/>
            </a:endParaRPr>
          </a:p>
        </p:txBody>
      </p:sp>
      <p:sp>
        <p:nvSpPr>
          <p:cNvPr id="5" name="CaixaDeTexto 4">
            <a:extLst>
              <a:ext uri="{FF2B5EF4-FFF2-40B4-BE49-F238E27FC236}">
                <a16:creationId xmlns:a16="http://schemas.microsoft.com/office/drawing/2014/main" id="{2468FF28-8547-D4D6-D4EC-9ED46C180A68}"/>
              </a:ext>
            </a:extLst>
          </p:cNvPr>
          <p:cNvSpPr txBox="1"/>
          <p:nvPr/>
        </p:nvSpPr>
        <p:spPr>
          <a:xfrm>
            <a:off x="889686" y="822295"/>
            <a:ext cx="701863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effectLst/>
                <a:latin typeface="Georgia" panose="02040502050405020303" pitchFamily="18" charset="0"/>
                <a:ea typeface="Calibri" panose="020F0502020204030204" pitchFamily="34" charset="0"/>
              </a:rPr>
              <a:t>Enforcement of TSD Provisions in EU Trade and Investment Agreements:  </a:t>
            </a:r>
            <a:endParaRPr lang="en-GB" dirty="0"/>
          </a:p>
        </p:txBody>
      </p:sp>
    </p:spTree>
    <p:extLst>
      <p:ext uri="{BB962C8B-B14F-4D97-AF65-F5344CB8AC3E}">
        <p14:creationId xmlns:p14="http://schemas.microsoft.com/office/powerpoint/2010/main" val="293157439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27AB8B1-0783-2E90-82F5-3517A5A98233}"/>
              </a:ext>
            </a:extLst>
          </p:cNvPr>
          <p:cNvSpPr txBox="1"/>
          <p:nvPr/>
        </p:nvSpPr>
        <p:spPr>
          <a:xfrm>
            <a:off x="889686" y="1510243"/>
            <a:ext cx="7364626" cy="3083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800" dirty="0">
                <a:latin typeface="Georgia" panose="02040502050405020303" pitchFamily="18" charset="0"/>
                <a:ea typeface="Calibri" panose="020F0502020204030204" pitchFamily="34" charset="0"/>
                <a:cs typeface="Arial" panose="020B0604020202020204" pitchFamily="34" charset="0"/>
              </a:rPr>
              <a:t>T</a:t>
            </a:r>
            <a:r>
              <a:rPr lang="en-GB" sz="1800" dirty="0">
                <a:effectLst/>
                <a:latin typeface="Georgia" panose="02040502050405020303" pitchFamily="18" charset="0"/>
                <a:ea typeface="Calibri" panose="020F0502020204030204" pitchFamily="34" charset="0"/>
                <a:cs typeface="Arial" panose="020B0604020202020204" pitchFamily="34" charset="0"/>
              </a:rPr>
              <a:t>he TSD Committee is entitled to monitor the implementation of the compliance measures, and </a:t>
            </a:r>
            <a:r>
              <a:rPr lang="en-GB" sz="1800" b="1" dirty="0">
                <a:effectLst/>
                <a:latin typeface="Georgia" panose="02040502050405020303" pitchFamily="18" charset="0"/>
                <a:ea typeface="Calibri" panose="020F0502020204030204" pitchFamily="34" charset="0"/>
                <a:cs typeface="Arial" panose="020B0604020202020204" pitchFamily="34" charset="0"/>
              </a:rPr>
              <a:t>the imposition of trade sanctions</a:t>
            </a:r>
            <a:r>
              <a:rPr lang="en-GB" sz="1800" dirty="0">
                <a:effectLst/>
                <a:latin typeface="Georgia" panose="02040502050405020303" pitchFamily="18" charset="0"/>
                <a:ea typeface="Calibri" panose="020F0502020204030204" pitchFamily="34" charset="0"/>
                <a:cs typeface="Arial" panose="020B0604020202020204" pitchFamily="34" charset="0"/>
              </a:rPr>
              <a:t> are only allowed </a:t>
            </a:r>
            <a:r>
              <a:rPr lang="en-GB" sz="1800" spc="-10" dirty="0">
                <a:effectLst/>
                <a:latin typeface="Georgia" panose="02040502050405020303" pitchFamily="18" charset="0"/>
                <a:ea typeface="Calibri" panose="020F0502020204030204" pitchFamily="34" charset="0"/>
                <a:cs typeface="Arial" panose="020B0604020202020204" pitchFamily="34" charset="0"/>
              </a:rPr>
              <a:t>in cases of non-compliance with a Report that concluded for the </a:t>
            </a:r>
            <a:r>
              <a:rPr lang="en-GB" sz="1800" b="1" spc="-10" dirty="0">
                <a:effectLst/>
                <a:latin typeface="Georgia" panose="02040502050405020303" pitchFamily="18" charset="0"/>
                <a:ea typeface="Calibri" panose="020F0502020204030204" pitchFamily="34" charset="0"/>
                <a:cs typeface="Arial" panose="020B0604020202020204" pitchFamily="34" charset="0"/>
              </a:rPr>
              <a:t>violation of a core multilateral labour standards or for an action or omission that materially defeats the object and purpose of the Paris Agreement</a:t>
            </a:r>
            <a:r>
              <a:rPr lang="en-GB" sz="1800" spc="-10" dirty="0">
                <a:effectLst/>
                <a:latin typeface="Georgia" panose="02040502050405020303" pitchFamily="18" charset="0"/>
                <a:ea typeface="Calibri" panose="020F0502020204030204" pitchFamily="34" charset="0"/>
                <a:cs typeface="Arial" panose="020B0604020202020204" pitchFamily="34" charset="0"/>
              </a:rPr>
              <a:t>. </a:t>
            </a:r>
            <a:r>
              <a:rPr lang="en-GB" sz="1800" kern="100" dirty="0">
                <a:effectLst/>
                <a:latin typeface="Georgia" panose="02040502050405020303" pitchFamily="18" charset="0"/>
                <a:ea typeface="Calibri" panose="020F0502020204030204" pitchFamily="34" charset="0"/>
                <a:cs typeface="Arial" panose="020B0604020202020204" pitchFamily="34" charset="0"/>
              </a:rPr>
              <a:t>Article 26.3 (b) EU-New Zealand FTA. </a:t>
            </a:r>
            <a:r>
              <a:rPr lang="en-GB" sz="1800" kern="100" spc="-20" dirty="0">
                <a:effectLst/>
                <a:latin typeface="Georgia" panose="02040502050405020303" pitchFamily="18" charset="0"/>
                <a:ea typeface="Calibri" panose="020F0502020204030204" pitchFamily="34" charset="0"/>
                <a:cs typeface="Arial" panose="020B0604020202020204" pitchFamily="34" charset="0"/>
              </a:rPr>
              <a:t>The TSD Committee is also competent </a:t>
            </a:r>
            <a:r>
              <a:rPr lang="en-GB" sz="1800" kern="100" dirty="0">
                <a:effectLst/>
                <a:latin typeface="Georgia" panose="02040502050405020303" pitchFamily="18" charset="0"/>
                <a:ea typeface="Calibri" panose="020F0502020204030204" pitchFamily="34" charset="0"/>
                <a:cs typeface="Arial" panose="020B0604020202020204" pitchFamily="34" charset="0"/>
              </a:rPr>
              <a:t>to inform the domestic advisory groups established under Article 24.6, and the contact point of the other Party, of communications and opinions received from the public.</a:t>
            </a:r>
          </a:p>
          <a:p>
            <a:pPr>
              <a:lnSpc>
                <a:spcPct val="80000"/>
              </a:lnSpc>
              <a:spcAft>
                <a:spcPts val="200"/>
              </a:spcAft>
            </a:pPr>
            <a:r>
              <a:rPr lang="en-GB" sz="1800" kern="100" dirty="0">
                <a:effectLst/>
                <a:latin typeface="Georgia" panose="02040502050405020303" pitchFamily="18" charset="0"/>
                <a:ea typeface="Calibri" panose="020F0502020204030204" pitchFamily="34" charset="0"/>
                <a:cs typeface="Arial" panose="020B0604020202020204" pitchFamily="34" charset="0"/>
              </a:rPr>
              <a:t>Article 26.16 (2), EU-New Zealand FTA.</a:t>
            </a:r>
          </a:p>
        </p:txBody>
      </p:sp>
      <p:sp>
        <p:nvSpPr>
          <p:cNvPr id="5" name="CaixaDeTexto 4">
            <a:extLst>
              <a:ext uri="{FF2B5EF4-FFF2-40B4-BE49-F238E27FC236}">
                <a16:creationId xmlns:a16="http://schemas.microsoft.com/office/drawing/2014/main" id="{2468FF28-8547-D4D6-D4EC-9ED46C180A68}"/>
              </a:ext>
            </a:extLst>
          </p:cNvPr>
          <p:cNvSpPr txBox="1"/>
          <p:nvPr/>
        </p:nvSpPr>
        <p:spPr>
          <a:xfrm>
            <a:off x="889686" y="822295"/>
            <a:ext cx="701863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effectLst/>
                <a:latin typeface="Georgia" panose="02040502050405020303" pitchFamily="18" charset="0"/>
                <a:ea typeface="Calibri" panose="020F0502020204030204" pitchFamily="34" charset="0"/>
              </a:rPr>
              <a:t>EU-New Zealand TSD Chapter</a:t>
            </a:r>
            <a:endParaRPr lang="en-GB" dirty="0"/>
          </a:p>
        </p:txBody>
      </p:sp>
    </p:spTree>
    <p:extLst>
      <p:ext uri="{BB962C8B-B14F-4D97-AF65-F5344CB8AC3E}">
        <p14:creationId xmlns:p14="http://schemas.microsoft.com/office/powerpoint/2010/main" val="331026589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468FF28-8547-D4D6-D4EC-9ED46C180A68}"/>
              </a:ext>
            </a:extLst>
          </p:cNvPr>
          <p:cNvSpPr txBox="1"/>
          <p:nvPr/>
        </p:nvSpPr>
        <p:spPr>
          <a:xfrm>
            <a:off x="543697" y="397073"/>
            <a:ext cx="7018638" cy="7232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b="1" dirty="0">
                <a:effectLst/>
                <a:latin typeface="Georgia" panose="02040502050405020303" pitchFamily="18" charset="0"/>
                <a:ea typeface="Calibri" panose="020F0502020204030204" pitchFamily="34" charset="0"/>
              </a:rPr>
              <a:t>Conditions to </a:t>
            </a:r>
            <a:r>
              <a:rPr lang="en-GB" sz="1400" b="1" dirty="0" err="1">
                <a:effectLst/>
                <a:latin typeface="Georgia" panose="02040502050405020303" pitchFamily="18" charset="0"/>
                <a:ea typeface="Calibri" panose="020F0502020204030204" pitchFamily="34" charset="0"/>
              </a:rPr>
              <a:t>ImprovEUorGlobe</a:t>
            </a:r>
            <a:r>
              <a:rPr lang="en-GB" sz="1400" b="1" dirty="0">
                <a:effectLst/>
                <a:latin typeface="Georgia" panose="02040502050405020303" pitchFamily="18" charset="0"/>
                <a:ea typeface="Calibri" panose="020F0502020204030204" pitchFamily="34" charset="0"/>
              </a:rPr>
              <a:t>: Dialogue, Pragmatical Cooperation and Coherency in Trade and Investment Policies</a:t>
            </a:r>
          </a:p>
          <a:p>
            <a:endParaRPr lang="en-GB" dirty="0"/>
          </a:p>
        </p:txBody>
      </p:sp>
      <p:pic>
        <p:nvPicPr>
          <p:cNvPr id="2050" name="Picture 2" descr="How International Cooperation in Research Advances Both Science and  Diplomacy - Scientific American Blog Network">
            <a:extLst>
              <a:ext uri="{FF2B5EF4-FFF2-40B4-BE49-F238E27FC236}">
                <a16:creationId xmlns:a16="http://schemas.microsoft.com/office/drawing/2014/main" id="{ADAFDBFE-3013-C3FD-D54A-1CCB775EA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012627"/>
            <a:ext cx="5619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6231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Title 2"/>
          <p:cNvSpPr txBox="1">
            <a:spLocks noGrp="1"/>
          </p:cNvSpPr>
          <p:nvPr>
            <p:ph type="title"/>
          </p:nvPr>
        </p:nvSpPr>
        <p:spPr>
          <a:xfrm>
            <a:off x="216000" y="143999"/>
            <a:ext cx="6480002" cy="1656002"/>
          </a:xfrm>
          <a:prstGeom prst="rect">
            <a:avLst/>
          </a:prstGeom>
        </p:spPr>
        <p:txBody>
          <a:bodyPr/>
          <a:lstStyle/>
          <a:p>
            <a:r>
              <a:t>@una_europa</a:t>
            </a:r>
            <a:br/>
            <a:r>
              <a:t>#Una_Europa</a:t>
            </a:r>
          </a:p>
        </p:txBody>
      </p:sp>
      <p:sp>
        <p:nvSpPr>
          <p:cNvPr id="608" name="Text Placeholder 3"/>
          <p:cNvSpPr txBox="1">
            <a:spLocks noGrp="1"/>
          </p:cNvSpPr>
          <p:nvPr>
            <p:ph type="body" sz="quarter" idx="1"/>
          </p:nvPr>
        </p:nvSpPr>
        <p:spPr>
          <a:xfrm>
            <a:off x="215999" y="2016000"/>
            <a:ext cx="2949180" cy="718236"/>
          </a:xfrm>
          <a:prstGeom prst="rect">
            <a:avLst/>
          </a:prstGeom>
        </p:spPr>
        <p:txBody>
          <a:bodyPr/>
          <a:lstStyle>
            <a:lvl1pPr>
              <a:defRPr sz="1600"/>
            </a:lvl1pPr>
          </a:lstStyle>
          <a:p>
            <a:r>
              <a:rPr lang="en-GB" dirty="0"/>
              <a:t>Thank you very much!</a:t>
            </a:r>
          </a:p>
          <a:p>
            <a:r>
              <a:rPr lang="en-GB" dirty="0"/>
              <a:t>klarissa.martins2@unibo.it</a:t>
            </a:r>
            <a:endParaRPr dirty="0"/>
          </a:p>
        </p:txBody>
      </p:sp>
    </p:spTree>
    <p:extLst>
      <p:ext uri="{BB962C8B-B14F-4D97-AF65-F5344CB8AC3E}">
        <p14:creationId xmlns:p14="http://schemas.microsoft.com/office/powerpoint/2010/main" val="40699621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19353" y="257182"/>
            <a:ext cx="4185016" cy="1454342"/>
          </a:xfrm>
          <a:prstGeom prst="rect">
            <a:avLst/>
          </a:prstGeom>
        </p:spPr>
        <p:txBody>
          <a:bodyPr>
            <a:normAutofit fontScale="90000"/>
          </a:bodyPr>
          <a:lstStyle/>
          <a:p>
            <a:pPr defTabSz="672084">
              <a:defRPr sz="3724"/>
            </a:pPr>
            <a:r>
              <a:rPr lang="en-GB" dirty="0"/>
              <a:t>Philosophical basis of International Trade</a:t>
            </a:r>
            <a:br>
              <a:rPr lang="en-GB" dirty="0"/>
            </a:br>
            <a:br>
              <a:rPr lang="en-GB" dirty="0"/>
            </a:br>
            <a:br>
              <a:rPr lang="en-GB" dirty="0"/>
            </a:br>
            <a:endParaRPr lang="en-GB" dirty="0"/>
          </a:p>
        </p:txBody>
      </p:sp>
      <p:sp>
        <p:nvSpPr>
          <p:cNvPr id="487" name="Content Placeholder 8"/>
          <p:cNvSpPr txBox="1">
            <a:spLocks noGrp="1"/>
          </p:cNvSpPr>
          <p:nvPr>
            <p:ph type="body" sz="half" idx="1"/>
          </p:nvPr>
        </p:nvSpPr>
        <p:spPr>
          <a:xfrm>
            <a:off x="253724" y="1207637"/>
            <a:ext cx="3411820" cy="3839647"/>
          </a:xfrm>
          <a:prstGeom prst="rect">
            <a:avLst/>
          </a:prstGeom>
        </p:spPr>
        <p:txBody>
          <a:bodyPr>
            <a:normAutofit/>
          </a:bodyPr>
          <a:lstStyle/>
          <a:p>
            <a:pPr lvl="1"/>
            <a:endParaRPr lang="en-US" sz="1800" i="1" dirty="0">
              <a:latin typeface="Times New Roman" panose="02020603050405020304" pitchFamily="18" charset="0"/>
              <a:ea typeface="Arial MT"/>
            </a:endParaRPr>
          </a:p>
          <a:p>
            <a:pPr marL="457200" algn="just">
              <a:lnSpc>
                <a:spcPct val="107000"/>
              </a:lnSpc>
              <a:spcAft>
                <a:spcPts val="800"/>
              </a:spcAft>
            </a:pPr>
            <a:r>
              <a:rPr lang="en-US" sz="1800" i="1" dirty="0">
                <a:latin typeface="Times New Roman" panose="02020603050405020304" pitchFamily="18" charset="0"/>
                <a:ea typeface="Arial MT"/>
              </a:rPr>
              <a:t>D</a:t>
            </a:r>
            <a:r>
              <a:rPr lang="en-US" sz="1800" i="1" dirty="0">
                <a:effectLst/>
                <a:latin typeface="Times New Roman" panose="02020603050405020304" pitchFamily="18" charset="0"/>
                <a:ea typeface="Arial MT"/>
              </a:rPr>
              <a:t>octrine of universal economy:</a:t>
            </a:r>
          </a:p>
          <a:p>
            <a:pPr lvl="1"/>
            <a:endParaRPr lang="it-IT" sz="24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6</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
        <p:nvSpPr>
          <p:cNvPr id="10" name="CaixaDeTexto 9">
            <a:extLst>
              <a:ext uri="{FF2B5EF4-FFF2-40B4-BE49-F238E27FC236}">
                <a16:creationId xmlns:a16="http://schemas.microsoft.com/office/drawing/2014/main" id="{D1ED0CC8-566B-62BA-D8EC-C9ECF83293AE}"/>
              </a:ext>
            </a:extLst>
          </p:cNvPr>
          <p:cNvSpPr txBox="1"/>
          <p:nvPr/>
        </p:nvSpPr>
        <p:spPr>
          <a:xfrm>
            <a:off x="486439" y="1935200"/>
            <a:ext cx="7496025"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800" i="1" dirty="0">
                <a:latin typeface="Times New Roman" panose="02020603050405020304" pitchFamily="18" charset="0"/>
                <a:ea typeface="Arial MT"/>
                <a:cs typeface="Arial MT"/>
              </a:rPr>
              <a:t>T</a:t>
            </a:r>
            <a:r>
              <a:rPr lang="en-US" sz="1800" i="1" dirty="0">
                <a:effectLst/>
                <a:latin typeface="Times New Roman" panose="02020603050405020304" pitchFamily="18" charset="0"/>
                <a:ea typeface="Arial MT"/>
                <a:cs typeface="Arial MT"/>
              </a:rPr>
              <a:t>rade is socially beneficial because it fosters </a:t>
            </a:r>
            <a:r>
              <a:rPr lang="en-US" sz="1800" b="1" i="1" dirty="0">
                <a:effectLst/>
                <a:latin typeface="Times New Roman" panose="02020603050405020304" pitchFamily="18" charset="0"/>
                <a:ea typeface="Arial MT"/>
                <a:cs typeface="Arial MT"/>
              </a:rPr>
              <a:t>human interdependence</a:t>
            </a:r>
            <a:r>
              <a:rPr lang="en-US" sz="1800" i="1" dirty="0">
                <a:effectLst/>
                <a:latin typeface="Times New Roman" panose="02020603050405020304" pitchFamily="18" charset="0"/>
                <a:ea typeface="Arial MT"/>
                <a:cs typeface="Arial MT"/>
              </a:rPr>
              <a:t>, and that </a:t>
            </a:r>
            <a:r>
              <a:rPr lang="en-US" sz="1800" b="1" i="1" dirty="0">
                <a:effectLst/>
                <a:latin typeface="Times New Roman" panose="02020603050405020304" pitchFamily="18" charset="0"/>
                <a:ea typeface="Arial MT"/>
                <a:cs typeface="Arial MT"/>
              </a:rPr>
              <a:t>there is a pattern to the placement of scarce resources throughout the world</a:t>
            </a:r>
            <a:r>
              <a:rPr lang="en-US" sz="1800" i="1" dirty="0">
                <a:effectLst/>
                <a:latin typeface="Times New Roman" panose="02020603050405020304" pitchFamily="18" charset="0"/>
                <a:ea typeface="Arial MT"/>
                <a:cs typeface="Arial MT"/>
              </a:rPr>
              <a:t> which provides an </a:t>
            </a:r>
            <a:r>
              <a:rPr lang="en-US" sz="1800" b="1" i="1" dirty="0">
                <a:effectLst/>
                <a:latin typeface="Times New Roman" panose="02020603050405020304" pitchFamily="18" charset="0"/>
                <a:ea typeface="Arial MT"/>
                <a:cs typeface="Arial MT"/>
              </a:rPr>
              <a:t>incentive for trade and intercultural contact</a:t>
            </a:r>
            <a:r>
              <a:rPr lang="en-US" sz="1800" i="1" dirty="0">
                <a:effectLst/>
                <a:latin typeface="Times New Roman" panose="02020603050405020304" pitchFamily="18" charset="0"/>
                <a:ea typeface="Arial MT"/>
                <a:cs typeface="Arial MT"/>
              </a:rPr>
              <a:t>.</a:t>
            </a:r>
          </a:p>
          <a:p>
            <a:pPr algn="just"/>
            <a:endParaRPr lang="en-US" sz="1800" i="1" dirty="0">
              <a:effectLst/>
              <a:latin typeface="Times New Roman" panose="02020603050405020304" pitchFamily="18" charset="0"/>
              <a:ea typeface="Arial MT"/>
              <a:cs typeface="Arial MT"/>
            </a:endParaRPr>
          </a:p>
          <a:p>
            <a:pPr algn="just"/>
            <a:r>
              <a:rPr lang="en-US" sz="1400" dirty="0">
                <a:solidFill>
                  <a:srgbClr val="000000"/>
                </a:solidFill>
                <a:effectLst/>
                <a:latin typeface="Times New Roman" panose="02020603050405020304" pitchFamily="18" charset="0"/>
                <a:ea typeface="Arial MT"/>
                <a:cs typeface="Arial MT"/>
              </a:rPr>
              <a:t>The Doctrine of Universal Economy and the Regulation of International Trade.” </a:t>
            </a:r>
            <a:r>
              <a:rPr lang="en-US" sz="1400" i="1" dirty="0">
                <a:solidFill>
                  <a:srgbClr val="000000"/>
                </a:solidFill>
                <a:effectLst/>
                <a:latin typeface="Times New Roman" panose="02020603050405020304" pitchFamily="18" charset="0"/>
                <a:ea typeface="Arial MT"/>
                <a:cs typeface="Arial MT"/>
              </a:rPr>
              <a:t>Manchester Journal of International Economic Law</a:t>
            </a:r>
            <a:r>
              <a:rPr lang="en-US" sz="1400" dirty="0">
                <a:solidFill>
                  <a:srgbClr val="000000"/>
                </a:solidFill>
                <a:effectLst/>
                <a:latin typeface="Times New Roman" panose="02020603050405020304" pitchFamily="18" charset="0"/>
                <a:ea typeface="Arial MT"/>
                <a:cs typeface="Arial MT"/>
              </a:rPr>
              <a:t>, vol. 17, no. 2, 2020, pp. 164–186</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8198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19353" y="257182"/>
            <a:ext cx="4185016" cy="1454342"/>
          </a:xfrm>
          <a:prstGeom prst="rect">
            <a:avLst/>
          </a:prstGeom>
        </p:spPr>
        <p:txBody>
          <a:bodyPr>
            <a:normAutofit fontScale="90000"/>
          </a:bodyPr>
          <a:lstStyle/>
          <a:p>
            <a:pPr defTabSz="672084">
              <a:defRPr sz="3724"/>
            </a:pPr>
            <a:r>
              <a:rPr lang="en-GB" dirty="0"/>
              <a:t>Philosophical basis of international trade</a:t>
            </a:r>
            <a:br>
              <a:rPr lang="en-GB" dirty="0"/>
            </a:br>
            <a:br>
              <a:rPr lang="en-GB" dirty="0"/>
            </a:br>
            <a:endParaRPr lang="en-GB" dirty="0"/>
          </a:p>
        </p:txBody>
      </p:sp>
      <p:sp>
        <p:nvSpPr>
          <p:cNvPr id="487" name="Content Placeholder 8"/>
          <p:cNvSpPr txBox="1">
            <a:spLocks noGrp="1"/>
          </p:cNvSpPr>
          <p:nvPr>
            <p:ph type="body" sz="half" idx="1"/>
          </p:nvPr>
        </p:nvSpPr>
        <p:spPr>
          <a:xfrm>
            <a:off x="253724" y="1207637"/>
            <a:ext cx="3411820" cy="3839647"/>
          </a:xfrm>
          <a:prstGeom prst="rect">
            <a:avLst/>
          </a:prstGeom>
        </p:spPr>
        <p:txBody>
          <a:bodyPr>
            <a:normAutofit/>
          </a:bodyPr>
          <a:lstStyle/>
          <a:p>
            <a:pPr lvl="1"/>
            <a:endParaRPr lang="en-US" sz="1800" i="1" dirty="0">
              <a:latin typeface="Times New Roman" panose="02020603050405020304" pitchFamily="18" charset="0"/>
              <a:ea typeface="Arial MT"/>
            </a:endParaRPr>
          </a:p>
          <a:p>
            <a:pPr marL="457200" algn="just">
              <a:lnSpc>
                <a:spcPct val="107000"/>
              </a:lnSpc>
              <a:spcAft>
                <a:spcPts val="800"/>
              </a:spcAft>
            </a:pPr>
            <a:r>
              <a:rPr lang="en-US" sz="1800" i="1" dirty="0">
                <a:latin typeface="Times New Roman" panose="02020603050405020304" pitchFamily="18" charset="0"/>
                <a:ea typeface="Arial MT"/>
              </a:rPr>
              <a:t>Trade/Peace Theory</a:t>
            </a:r>
            <a:endParaRPr lang="en-US" sz="1800" i="1" dirty="0">
              <a:effectLst/>
              <a:latin typeface="Times New Roman" panose="02020603050405020304" pitchFamily="18" charset="0"/>
              <a:ea typeface="Arial MT"/>
            </a:endParaRPr>
          </a:p>
          <a:p>
            <a:pPr lvl="1"/>
            <a:endParaRPr lang="it-IT" sz="24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7</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
        <p:nvSpPr>
          <p:cNvPr id="10" name="CaixaDeTexto 9">
            <a:extLst>
              <a:ext uri="{FF2B5EF4-FFF2-40B4-BE49-F238E27FC236}">
                <a16:creationId xmlns:a16="http://schemas.microsoft.com/office/drawing/2014/main" id="{D1ED0CC8-566B-62BA-D8EC-C9ECF83293AE}"/>
              </a:ext>
            </a:extLst>
          </p:cNvPr>
          <p:cNvSpPr txBox="1"/>
          <p:nvPr/>
        </p:nvSpPr>
        <p:spPr>
          <a:xfrm>
            <a:off x="486439" y="1935200"/>
            <a:ext cx="7995921" cy="27206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800" dirty="0">
                <a:latin typeface="Times New Roman" panose="02020603050405020304" pitchFamily="18" charset="0"/>
                <a:ea typeface="Calibri" panose="020F0502020204030204" pitchFamily="34" charset="0"/>
                <a:cs typeface="Times New Roman" panose="02020603050405020304" pitchFamily="18" charset="0"/>
              </a:rPr>
              <a:t>C</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ommerce is the cure for the most destructive prejudices, (…) </a:t>
            </a:r>
          </a:p>
          <a:p>
            <a:pPr algn="just"/>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Peace is the natural effect of trade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algn="just"/>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Montesquieu, Spirit of the Laws I, book. 2o, chap. </a:t>
            </a:r>
            <a:r>
              <a:rPr lang="en-GB" sz="1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000" i="1" dirty="0">
                <a:effectLst/>
                <a:latin typeface="Times New Roman" panose="02020603050405020304" pitchFamily="18" charset="0"/>
                <a:ea typeface="Arial MT"/>
                <a:cs typeface="Arial MT"/>
              </a:rPr>
              <a:t>Trade may not always be a cause of peace, but trade and the regulation it engenders are important factors in the reduction of international conflict</a:t>
            </a:r>
            <a:r>
              <a:rPr lang="en-US" sz="2000" dirty="0">
                <a:effectLst/>
                <a:latin typeface="Times New Roman" panose="02020603050405020304" pitchFamily="18" charset="0"/>
                <a:ea typeface="Arial MT"/>
                <a:cs typeface="Arial MT"/>
              </a:rPr>
              <a:t>.”</a:t>
            </a:r>
            <a:r>
              <a:rPr lang="en-GB"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Froese, Marc. “The Doctrine of Universal Economy and the Regulation of International Trade.” </a:t>
            </a:r>
            <a:r>
              <a:rPr lang="en-GB"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Manchester Journal of International Economic Law</a:t>
            </a:r>
            <a:r>
              <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vol. 17, no. 2, 2020, pp. 164–186</a:t>
            </a:r>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34814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19353" y="257182"/>
            <a:ext cx="4185016" cy="1454342"/>
          </a:xfrm>
          <a:prstGeom prst="rect">
            <a:avLst/>
          </a:prstGeom>
        </p:spPr>
        <p:txBody>
          <a:bodyPr>
            <a:normAutofit fontScale="90000"/>
          </a:bodyPr>
          <a:lstStyle/>
          <a:p>
            <a:pPr defTabSz="672084">
              <a:defRPr sz="3724"/>
            </a:pPr>
            <a:r>
              <a:rPr lang="en-GB" dirty="0"/>
              <a:t>Philosophical basis of international trade</a:t>
            </a:r>
            <a:br>
              <a:rPr lang="en-GB" dirty="0"/>
            </a:br>
            <a:br>
              <a:rPr lang="en-GB" dirty="0"/>
            </a:br>
            <a:endParaRPr lang="en-GB" dirty="0"/>
          </a:p>
        </p:txBody>
      </p:sp>
      <p:sp>
        <p:nvSpPr>
          <p:cNvPr id="487" name="Content Placeholder 8"/>
          <p:cNvSpPr txBox="1">
            <a:spLocks noGrp="1"/>
          </p:cNvSpPr>
          <p:nvPr>
            <p:ph type="body" sz="half" idx="1"/>
          </p:nvPr>
        </p:nvSpPr>
        <p:spPr>
          <a:xfrm>
            <a:off x="253724" y="1207637"/>
            <a:ext cx="3411820" cy="3839647"/>
          </a:xfrm>
          <a:prstGeom prst="rect">
            <a:avLst/>
          </a:prstGeom>
        </p:spPr>
        <p:txBody>
          <a:bodyPr>
            <a:normAutofit/>
          </a:bodyPr>
          <a:lstStyle/>
          <a:p>
            <a:pPr lvl="1"/>
            <a:endParaRPr lang="en-US" sz="1800" i="1" dirty="0">
              <a:latin typeface="Times New Roman" panose="02020603050405020304" pitchFamily="18" charset="0"/>
              <a:ea typeface="Arial MT"/>
            </a:endParaRPr>
          </a:p>
          <a:p>
            <a:pPr marL="457200" algn="just">
              <a:lnSpc>
                <a:spcPct val="107000"/>
              </a:lnSpc>
              <a:spcAft>
                <a:spcPts val="800"/>
              </a:spcAft>
            </a:pPr>
            <a:r>
              <a:rPr lang="en-US" sz="1800" i="1" dirty="0">
                <a:latin typeface="Times New Roman" panose="02020603050405020304" pitchFamily="18" charset="0"/>
                <a:ea typeface="Arial MT"/>
              </a:rPr>
              <a:t>Trade/Peace Theory</a:t>
            </a:r>
            <a:endParaRPr lang="en-US" sz="1800" i="1" dirty="0">
              <a:effectLst/>
              <a:latin typeface="Times New Roman" panose="02020603050405020304" pitchFamily="18" charset="0"/>
              <a:ea typeface="Arial MT"/>
            </a:endParaRPr>
          </a:p>
          <a:p>
            <a:pPr lvl="1"/>
            <a:endParaRPr lang="it-IT" sz="24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a:t>8</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
        <p:nvSpPr>
          <p:cNvPr id="3" name="CaixaDeTexto 2">
            <a:extLst>
              <a:ext uri="{FF2B5EF4-FFF2-40B4-BE49-F238E27FC236}">
                <a16:creationId xmlns:a16="http://schemas.microsoft.com/office/drawing/2014/main" id="{C6B7F219-6A9B-F046-8076-80F8144938A1}"/>
              </a:ext>
            </a:extLst>
          </p:cNvPr>
          <p:cNvSpPr txBox="1"/>
          <p:nvPr/>
        </p:nvSpPr>
        <p:spPr>
          <a:xfrm>
            <a:off x="576666" y="2092948"/>
            <a:ext cx="7312691" cy="1631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1800" i="1" dirty="0">
                <a:effectLst/>
                <a:latin typeface="Times New Roman" panose="02020603050405020304" pitchFamily="18" charset="0"/>
                <a:ea typeface="Arial MT"/>
                <a:cs typeface="Arial MT"/>
              </a:rPr>
              <a:t>Trade may not always be a cause of peace, </a:t>
            </a:r>
            <a:r>
              <a:rPr lang="en-US" sz="1800" i="1" u="sng" dirty="0">
                <a:effectLst/>
                <a:latin typeface="Times New Roman" panose="02020603050405020304" pitchFamily="18" charset="0"/>
                <a:ea typeface="Arial MT"/>
                <a:cs typeface="Arial MT"/>
              </a:rPr>
              <a:t>but trade and the regulation it engenders are important factors in the reduction of international conflict</a:t>
            </a:r>
            <a:r>
              <a:rPr lang="en-US" sz="1800" u="sng" dirty="0">
                <a:effectLst/>
                <a:latin typeface="Times New Roman" panose="02020603050405020304" pitchFamily="18" charset="0"/>
                <a:ea typeface="Arial MT"/>
                <a:cs typeface="Arial MT"/>
              </a:rPr>
              <a:t>.”</a:t>
            </a:r>
            <a:r>
              <a:rPr lang="en-GB" sz="18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u="sng"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Froese, Marc. </a:t>
            </a:r>
          </a:p>
          <a:p>
            <a:pPr algn="just"/>
            <a:endParaRPr lang="en-GB" sz="18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Doctrine of Universal Economy and the Regulation of International Trade.” </a:t>
            </a:r>
            <a:r>
              <a:rPr lang="en-GB"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Manchester Journal of International Economic Law</a:t>
            </a:r>
            <a:r>
              <a:rPr lang="en-GB"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vol. 17, no. 2, 2020, pp. 164–186</a:t>
            </a:r>
            <a:endParaRPr lang="en-GB" sz="1400" dirty="0"/>
          </a:p>
        </p:txBody>
      </p:sp>
    </p:spTree>
    <p:extLst>
      <p:ext uri="{BB962C8B-B14F-4D97-AF65-F5344CB8AC3E}">
        <p14:creationId xmlns:p14="http://schemas.microsoft.com/office/powerpoint/2010/main" val="13282422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Footer Placeholder 3"/>
          <p:cNvSpPr txBox="1"/>
          <p:nvPr/>
        </p:nvSpPr>
        <p:spPr>
          <a:xfrm>
            <a:off x="215999" y="4824000"/>
            <a:ext cx="4356001" cy="12700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lvl1pPr>
              <a:defRPr sz="700">
                <a:solidFill>
                  <a:srgbClr val="888888"/>
                </a:solidFill>
              </a:defRPr>
            </a:lvl1pPr>
          </a:lstStyle>
          <a:p>
            <a:r>
              <a:t>UNA Europa presentation</a:t>
            </a:r>
          </a:p>
        </p:txBody>
      </p:sp>
      <p:sp>
        <p:nvSpPr>
          <p:cNvPr id="486" name="Title 7"/>
          <p:cNvSpPr txBox="1">
            <a:spLocks noGrp="1"/>
          </p:cNvSpPr>
          <p:nvPr>
            <p:ph type="title"/>
          </p:nvPr>
        </p:nvSpPr>
        <p:spPr>
          <a:xfrm>
            <a:off x="319353" y="257182"/>
            <a:ext cx="4185016" cy="1454342"/>
          </a:xfrm>
          <a:prstGeom prst="rect">
            <a:avLst/>
          </a:prstGeom>
        </p:spPr>
        <p:txBody>
          <a:bodyPr>
            <a:normAutofit fontScale="90000"/>
          </a:bodyPr>
          <a:lstStyle/>
          <a:p>
            <a:pPr defTabSz="672084">
              <a:defRPr sz="3724"/>
            </a:pPr>
            <a:r>
              <a:rPr lang="en-GB" dirty="0"/>
              <a:t>Philosophical basis of international trade</a:t>
            </a:r>
            <a:br>
              <a:rPr lang="en-GB" dirty="0"/>
            </a:br>
            <a:br>
              <a:rPr lang="en-GB" dirty="0"/>
            </a:br>
            <a:endParaRPr lang="en-GB" dirty="0"/>
          </a:p>
        </p:txBody>
      </p:sp>
      <p:sp>
        <p:nvSpPr>
          <p:cNvPr id="487" name="Content Placeholder 8"/>
          <p:cNvSpPr txBox="1">
            <a:spLocks noGrp="1"/>
          </p:cNvSpPr>
          <p:nvPr>
            <p:ph type="body" sz="half" idx="1"/>
          </p:nvPr>
        </p:nvSpPr>
        <p:spPr>
          <a:xfrm>
            <a:off x="253724" y="1207637"/>
            <a:ext cx="3411820" cy="3839647"/>
          </a:xfrm>
          <a:prstGeom prst="rect">
            <a:avLst/>
          </a:prstGeom>
        </p:spPr>
        <p:txBody>
          <a:bodyPr>
            <a:normAutofit/>
          </a:bodyPr>
          <a:lstStyle/>
          <a:p>
            <a:pPr lvl="1"/>
            <a:endParaRPr lang="en-US" sz="1800" i="1" dirty="0">
              <a:latin typeface="Times New Roman" panose="02020603050405020304" pitchFamily="18" charset="0"/>
              <a:ea typeface="Arial MT"/>
            </a:endParaRPr>
          </a:p>
          <a:p>
            <a:pPr marL="457200" algn="just">
              <a:lnSpc>
                <a:spcPct val="107000"/>
              </a:lnSpc>
              <a:spcAft>
                <a:spcPts val="800"/>
              </a:spcAft>
            </a:pPr>
            <a:r>
              <a:rPr lang="en-US" sz="1800" i="1" dirty="0">
                <a:latin typeface="Times New Roman" panose="02020603050405020304" pitchFamily="18" charset="0"/>
                <a:ea typeface="Arial MT"/>
              </a:rPr>
              <a:t>Trade/Peace Theory</a:t>
            </a:r>
            <a:endParaRPr lang="en-US" sz="1800" i="1" dirty="0">
              <a:effectLst/>
              <a:latin typeface="Times New Roman" panose="02020603050405020304" pitchFamily="18" charset="0"/>
              <a:ea typeface="Arial MT"/>
            </a:endParaRPr>
          </a:p>
          <a:p>
            <a:pPr lvl="1"/>
            <a:endParaRPr lang="it-IT" sz="2400" dirty="0"/>
          </a:p>
        </p:txBody>
      </p:sp>
      <p:sp>
        <p:nvSpPr>
          <p:cNvPr id="488" name="Slide Number Placeholder 4"/>
          <p:cNvSpPr txBox="1">
            <a:spLocks noGrp="1"/>
          </p:cNvSpPr>
          <p:nvPr>
            <p:ph type="sldNum" sz="quarter" idx="2"/>
          </p:nvPr>
        </p:nvSpPr>
        <p:spPr>
          <a:xfrm>
            <a:off x="8801000" y="4824000"/>
            <a:ext cx="127001" cy="127001"/>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p>
            <a:fld id="{86CB4B4D-7CA3-9044-876B-883B54F8677D}" type="slidenum">
              <a:rPr/>
              <a:t>9</a:t>
            </a:fld>
            <a:endParaRPr/>
          </a:p>
        </p:txBody>
      </p:sp>
      <p:sp>
        <p:nvSpPr>
          <p:cNvPr id="490" name="Text Placeholder 9"/>
          <p:cNvSpPr>
            <a:spLocks noGrp="1"/>
          </p:cNvSpPr>
          <p:nvPr>
            <p:ph type="body" idx="22"/>
          </p:nvPr>
        </p:nvSpPr>
        <p:spPr>
          <a:prstGeom prst="rect">
            <a:avLst/>
          </a:prstGeom>
        </p:spPr>
        <p:txBody>
          <a:bodyPr/>
          <a:lstStyle/>
          <a:p>
            <a:endParaRPr/>
          </a:p>
        </p:txBody>
      </p:sp>
      <p:sp>
        <p:nvSpPr>
          <p:cNvPr id="9" name="Content Placeholder 8"/>
          <p:cNvSpPr txBox="1">
            <a:spLocks/>
          </p:cNvSpPr>
          <p:nvPr/>
        </p:nvSpPr>
        <p:spPr>
          <a:xfrm>
            <a:off x="4823008" y="438775"/>
            <a:ext cx="3659353" cy="31756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normAutofit/>
          </a:bodyPr>
          <a:lstStyle>
            <a:lvl1pPr marL="17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1pPr>
            <a:lvl2pPr marL="359999" marR="0" indent="-179999"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2pPr>
            <a:lvl3pPr marL="53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3pPr>
            <a:lvl4pPr marL="719999"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4pPr>
            <a:lvl5pPr marL="900000" marR="0" indent="-180000"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5pPr>
            <a:lvl6pPr marL="19123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6pPr>
            <a:lvl7pPr marL="22552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7pPr>
            <a:lvl8pPr marL="25981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8pPr>
            <a:lvl9pPr marL="2941026" marR="0" indent="-197826" algn="l" defTabSz="685800" rtl="0" latinLnBrk="0">
              <a:lnSpc>
                <a:spcPct val="100000"/>
              </a:lnSpc>
              <a:spcBef>
                <a:spcPts val="0"/>
              </a:spcBef>
              <a:spcAft>
                <a:spcPts val="0"/>
              </a:spcAft>
              <a:buClrTx/>
              <a:buSzPct val="100000"/>
              <a:buFont typeface="Arial"/>
              <a:buChar char="•"/>
              <a:tabLst/>
              <a:defRPr sz="1500" b="0" i="0" u="none" strike="noStrike" cap="none" spc="0" baseline="0">
                <a:solidFill>
                  <a:srgbClr val="000000"/>
                </a:solidFill>
                <a:uFillTx/>
                <a:latin typeface="Arial"/>
                <a:ea typeface="Arial"/>
                <a:cs typeface="Arial"/>
                <a:sym typeface="Arial"/>
              </a:defRPr>
            </a:lvl9pPr>
          </a:lstStyle>
          <a:p>
            <a:pPr marL="0" indent="0" hangingPunct="1">
              <a:buFont typeface="Arial"/>
              <a:buNone/>
            </a:pPr>
            <a:endParaRPr lang="en-GB" sz="2400" dirty="0"/>
          </a:p>
        </p:txBody>
      </p:sp>
      <p:sp>
        <p:nvSpPr>
          <p:cNvPr id="10" name="CaixaDeTexto 9">
            <a:extLst>
              <a:ext uri="{FF2B5EF4-FFF2-40B4-BE49-F238E27FC236}">
                <a16:creationId xmlns:a16="http://schemas.microsoft.com/office/drawing/2014/main" id="{D1ED0CC8-566B-62BA-D8EC-C9ECF83293AE}"/>
              </a:ext>
            </a:extLst>
          </p:cNvPr>
          <p:cNvSpPr txBox="1"/>
          <p:nvPr/>
        </p:nvSpPr>
        <p:spPr>
          <a:xfrm>
            <a:off x="486439" y="1935200"/>
            <a:ext cx="7995921" cy="39087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2000" dirty="0">
                <a:effectLst/>
                <a:latin typeface="Times New Roman" panose="02020603050405020304" pitchFamily="18" charset="0"/>
                <a:ea typeface="Arial MT"/>
                <a:cs typeface="Arial MT"/>
              </a:rPr>
              <a:t>Following the guidance of Kant’s liberal perpetual peace of 1795, the trade peace theory was consecrated in Jeremy Bentham’s </a:t>
            </a:r>
            <a:r>
              <a:rPr lang="en-US" sz="2000" i="1" dirty="0">
                <a:effectLst/>
                <a:latin typeface="Times New Roman" panose="02020603050405020304" pitchFamily="18" charset="0"/>
                <a:ea typeface="Arial MT"/>
                <a:cs typeface="Arial MT"/>
              </a:rPr>
              <a:t>Theory of the Universal and Perpetual Peace</a:t>
            </a:r>
            <a:r>
              <a:rPr lang="en-GB" sz="2400" i="1" dirty="0">
                <a:latin typeface="Times New Roman" panose="02020603050405020304" pitchFamily="18" charset="0"/>
                <a:ea typeface="Arial MT"/>
                <a:cs typeface="Arial MT"/>
              </a:rPr>
              <a:t>.</a:t>
            </a:r>
          </a:p>
          <a:p>
            <a:pPr algn="just"/>
            <a:endParaRPr lang="en-GB"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sz="1800" i="1" dirty="0" err="1">
                <a:effectLst/>
                <a:latin typeface="Times New Roman" panose="02020603050405020304" pitchFamily="18" charset="0"/>
                <a:ea typeface="Arial MT"/>
                <a:cs typeface="Arial MT"/>
              </a:rPr>
              <a:t>According</a:t>
            </a:r>
            <a:r>
              <a:rPr lang="it-IT" sz="1800" i="1" dirty="0">
                <a:effectLst/>
                <a:latin typeface="Times New Roman" panose="02020603050405020304" pitchFamily="18" charset="0"/>
                <a:ea typeface="Arial MT"/>
                <a:cs typeface="Arial MT"/>
              </a:rPr>
              <a:t> to the Trade/Peace Theory,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liberal peace success depend on three conditions. </a:t>
            </a:r>
          </a:p>
          <a:p>
            <a:pPr marL="342900" indent="-342900" algn="just">
              <a:buFontTx/>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Republican </a:t>
            </a:r>
            <a:r>
              <a:rPr lang="en-GB" sz="1800" dirty="0">
                <a:latin typeface="Times New Roman" panose="02020603050405020304" pitchFamily="18" charset="0"/>
                <a:ea typeface="Calibri" panose="020F0502020204030204" pitchFamily="34" charset="0"/>
                <a:cs typeface="Times New Roman" panose="02020603050405020304" pitchFamily="18" charset="0"/>
              </a:rPr>
              <a:t>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epresentation; </a:t>
            </a:r>
            <a:r>
              <a:rPr lang="en-GB"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How to encourage it internationally?</a:t>
            </a:r>
          </a:p>
          <a:p>
            <a:pPr marL="342900" indent="-342900" algn="just">
              <a:buFontTx/>
              <a:buChar cha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Commitment to human rights; </a:t>
            </a:r>
            <a:r>
              <a:rPr lang="en-GB" sz="1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Addressed through the SDGs</a:t>
            </a:r>
          </a:p>
          <a:p>
            <a:pPr marL="342900" indent="-342900" algn="just">
              <a:buFontTx/>
              <a:buChar cha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Transnational interdependence. </a:t>
            </a:r>
            <a:r>
              <a:rPr lang="en-GB" sz="1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which turns trade sanctions more effective</a:t>
            </a:r>
            <a:endParaRPr lang="en-GB" sz="1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sz="2000" i="1" dirty="0">
              <a:effectLst/>
              <a:latin typeface="Times New Roman" panose="02020603050405020304" pitchFamily="18" charset="0"/>
              <a:ea typeface="Arial MT"/>
              <a:cs typeface="Arial MT"/>
            </a:endParaRPr>
          </a:p>
          <a:p>
            <a:pPr algn="just"/>
            <a:endParaRPr lang="en-GB"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B"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825189"/>
      </p:ext>
    </p:extLst>
  </p:cSld>
  <p:clrMapOvr>
    <a:masterClrMapping/>
  </p:clrMapOvr>
  <p:transition spd="med"/>
</p:sld>
</file>

<file path=ppt/theme/theme1.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A Presentation">
  <a:themeElements>
    <a:clrScheme name="UNA Presentation">
      <a:dk1>
        <a:srgbClr val="000000"/>
      </a:dk1>
      <a:lt1>
        <a:srgbClr val="FFFFFF"/>
      </a:lt1>
      <a:dk2>
        <a:srgbClr val="A7A7A7"/>
      </a:dk2>
      <a:lt2>
        <a:srgbClr val="535353"/>
      </a:lt2>
      <a:accent1>
        <a:srgbClr val="FF7246"/>
      </a:accent1>
      <a:accent2>
        <a:srgbClr val="A96900"/>
      </a:accent2>
      <a:accent3>
        <a:srgbClr val="E7A088"/>
      </a:accent3>
      <a:accent4>
        <a:srgbClr val="005A46"/>
      </a:accent4>
      <a:accent5>
        <a:srgbClr val="3B38EB"/>
      </a:accent5>
      <a:accent6>
        <a:srgbClr val="EDCCF7"/>
      </a:accent6>
      <a:hlink>
        <a:srgbClr val="0000FF"/>
      </a:hlink>
      <a:folHlink>
        <a:srgbClr val="FF00FF"/>
      </a:folHlink>
    </a:clrScheme>
    <a:fontScheme name="UNA Presentation">
      <a:majorFont>
        <a:latin typeface="Helvetica"/>
        <a:ea typeface="Helvetica"/>
        <a:cs typeface="Helvetica"/>
      </a:majorFont>
      <a:minorFont>
        <a:latin typeface="Calibri"/>
        <a:ea typeface="Calibri"/>
        <a:cs typeface="Calibri"/>
      </a:minorFont>
    </a:fontScheme>
    <a:fmtScheme name="UNA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0" tIns="0" rIns="0" bIns="0" numCol="1" spcCol="38100" rtlCol="0" anchor="t">
        <a:spAutoFit/>
      </a:bodyPr>
      <a:lstStyle>
        <a:defPPr marL="0" marR="0" indent="0" algn="l" defTabSz="685800" rtl="0" fontAlgn="auto" latinLnBrk="0" hangingPunct="0">
          <a:lnSpc>
            <a:spcPct val="100000"/>
          </a:lnSpc>
          <a:spcBef>
            <a:spcPts val="0"/>
          </a:spcBef>
          <a:spcAft>
            <a:spcPts val="0"/>
          </a:spcAft>
          <a:buClrTx/>
          <a:buSzTx/>
          <a:buFontTx/>
          <a:buNone/>
          <a:tabLst/>
          <a:defRPr kumimoji="0" sz="13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C5975C00AB64CB8516CFC6D622C29" ma:contentTypeVersion="2" ma:contentTypeDescription="Create a new document." ma:contentTypeScope="" ma:versionID="721e399079420805897b8dee36347e3d">
  <xsd:schema xmlns:xsd="http://www.w3.org/2001/XMLSchema" xmlns:xs="http://www.w3.org/2001/XMLSchema" xmlns:p="http://schemas.microsoft.com/office/2006/metadata/properties" xmlns:ns2="de2fc57d-810a-4d6b-8fbc-5bc34dc3cfc4" targetNamespace="http://schemas.microsoft.com/office/2006/metadata/properties" ma:root="true" ma:fieldsID="f74a454ca65bfafb5f3e8b7485d9c68d" ns2:_="">
    <xsd:import namespace="de2fc57d-810a-4d6b-8fbc-5bc34dc3cfc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fc57d-810a-4d6b-8fbc-5bc34dc3cf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CDDD17-5C5C-41D6-8251-1757D17D2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fc57d-810a-4d6b-8fbc-5bc34dc3cf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F7C66A-D0E1-41E1-B007-915251F121FF}">
  <ds:schemaRefs>
    <ds:schemaRef ds:uri="http://schemas.microsoft.com/sharepoint/v3/contenttype/forms"/>
  </ds:schemaRefs>
</ds:datastoreItem>
</file>

<file path=customXml/itemProps3.xml><?xml version="1.0" encoding="utf-8"?>
<ds:datastoreItem xmlns:ds="http://schemas.openxmlformats.org/officeDocument/2006/customXml" ds:itemID="{CB6DF73F-38B8-4AA5-9F8C-C8E5D6356395}">
  <ds:schemaRefs>
    <ds:schemaRef ds:uri="http://www.w3.org/XML/1998/namespace"/>
    <ds:schemaRef ds:uri="2bf2ac4f-ac82-405d-826b-8e2adec11131"/>
    <ds:schemaRef ds:uri="http://schemas.microsoft.com/office/2006/documentManagement/types"/>
    <ds:schemaRef ds:uri="aaa6390c-f315-43b1-9926-36b53c95c754"/>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5783</TotalTime>
  <Words>2926</Words>
  <Application>Microsoft Office PowerPoint</Application>
  <PresentationFormat>Apresentação na tela (16:9)</PresentationFormat>
  <Paragraphs>166</Paragraphs>
  <Slides>57</Slides>
  <Notes>4</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57</vt:i4>
      </vt:variant>
    </vt:vector>
  </HeadingPairs>
  <TitlesOfParts>
    <vt:vector size="65" baseType="lpstr">
      <vt:lpstr>arial</vt:lpstr>
      <vt:lpstr>arial</vt:lpstr>
      <vt:lpstr>Arial MT</vt:lpstr>
      <vt:lpstr>Calibri</vt:lpstr>
      <vt:lpstr>Georgia</vt:lpstr>
      <vt:lpstr>Times New Roman</vt:lpstr>
      <vt:lpstr>var(--secondary-font)</vt:lpstr>
      <vt:lpstr>UNA Presentation</vt:lpstr>
      <vt:lpstr>Apresentação do PowerPoint</vt:lpstr>
      <vt:lpstr>The External Economic Action of the European Union and the Sustainable Development Goals</vt:lpstr>
      <vt:lpstr>Outline of the module</vt:lpstr>
      <vt:lpstr>Apresentação do PowerPoint</vt:lpstr>
      <vt:lpstr>Apresentação do PowerPoint</vt:lpstr>
      <vt:lpstr>Philosophical basis of International Trade   </vt:lpstr>
      <vt:lpstr>Philosophical basis of international trade  </vt:lpstr>
      <vt:lpstr>Philosophical basis of international trade  </vt:lpstr>
      <vt:lpstr>Philosophical basis of international trade  </vt:lpstr>
      <vt:lpstr>The Atlantic Charter:</vt:lpstr>
      <vt:lpstr>GATT 1947</vt:lpstr>
      <vt:lpstr>Apresentação do PowerPoint</vt:lpstr>
      <vt:lpstr>Creation of WTO with the Marrakesh Agreement in 1994</vt:lpstr>
      <vt:lpstr>Apresentação do PowerPoint</vt:lpstr>
      <vt:lpstr>Apresentação do PowerPoint</vt:lpstr>
      <vt:lpstr>Apresentação do PowerPoint</vt:lpstr>
      <vt:lpstr>Apresentação do PowerPoint</vt:lpstr>
      <vt:lpstr>Apresentação do PowerPoint</vt:lpstr>
      <vt:lpstr>Apresentação do PowerPoint</vt:lpstr>
      <vt:lpstr>The US Proposal:</vt:lpstr>
      <vt:lpstr>Apresentação do PowerPoint</vt:lpstr>
      <vt:lpstr>Apresentação do PowerPoint</vt:lpstr>
      <vt:lpstr>Apresentação do PowerPoint</vt:lpstr>
      <vt:lpstr>Trade Sanctions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@una_europa #Una_Europa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Deirdre Kilbride</dc:creator>
  <cp:lastModifiedBy>Klarissa Martins Sckayer Abicalam</cp:lastModifiedBy>
  <cp:revision>153</cp:revision>
  <dcterms:modified xsi:type="dcterms:W3CDTF">2023-05-26T16:13:59Z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0x010100C9FC5975C00AB64CB8516CFC6D622C29</vt:lpwstr>
  </property>
  <property fmtid="{D5CDD505-2E9C-101B-9397-08002B2CF9AE}" pid="3" name="MediaServiceImageTags">
    <vt:lpwstr/>
  </property>
</Properties>
</file>